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4" r:id="rId5"/>
    <p:sldId id="438" r:id="rId6"/>
    <p:sldId id="442" r:id="rId7"/>
    <p:sldId id="443" r:id="rId8"/>
    <p:sldId id="444" r:id="rId9"/>
    <p:sldId id="445" r:id="rId10"/>
    <p:sldId id="446" r:id="rId11"/>
    <p:sldId id="447" r:id="rId12"/>
    <p:sldId id="449" r:id="rId13"/>
    <p:sldId id="448" r:id="rId14"/>
    <p:sldId id="455" r:id="rId15"/>
    <p:sldId id="450" r:id="rId16"/>
    <p:sldId id="451" r:id="rId17"/>
    <p:sldId id="452" r:id="rId18"/>
    <p:sldId id="453" r:id="rId19"/>
    <p:sldId id="454" r:id="rId20"/>
    <p:sldId id="440" r:id="rId21"/>
    <p:sldId id="456" r:id="rId22"/>
    <p:sldId id="458" r:id="rId23"/>
    <p:sldId id="459" r:id="rId24"/>
    <p:sldId id="460" r:id="rId25"/>
    <p:sldId id="474" r:id="rId26"/>
    <p:sldId id="476" r:id="rId27"/>
    <p:sldId id="471" r:id="rId28"/>
    <p:sldId id="472" r:id="rId29"/>
    <p:sldId id="473" r:id="rId30"/>
    <p:sldId id="461" r:id="rId31"/>
    <p:sldId id="463" r:id="rId32"/>
    <p:sldId id="468" r:id="rId33"/>
    <p:sldId id="469" r:id="rId34"/>
    <p:sldId id="462" r:id="rId35"/>
    <p:sldId id="464" r:id="rId36"/>
    <p:sldId id="466" r:id="rId37"/>
    <p:sldId id="477" r:id="rId38"/>
    <p:sldId id="478" r:id="rId39"/>
    <p:sldId id="479" r:id="rId40"/>
    <p:sldId id="480" r:id="rId4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4"/>
    <a:srgbClr val="003DB8"/>
    <a:srgbClr val="297FD5"/>
    <a:srgbClr val="405395"/>
    <a:srgbClr val="593E86"/>
    <a:srgbClr val="281C3C"/>
    <a:srgbClr val="4A336F"/>
    <a:srgbClr val="3A2856"/>
    <a:srgbClr val="5D739A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53278-8C73-6DEE-020A-951BC9B946D7}" v="1" dt="2022-03-02T08:51:32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74971" autoAdjust="0"/>
  </p:normalViewPr>
  <p:slideViewPr>
    <p:cSldViewPr snapToGrid="0">
      <p:cViewPr>
        <p:scale>
          <a:sx n="100" d="100"/>
          <a:sy n="100" d="100"/>
        </p:scale>
        <p:origin x="300" y="34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B8AE93-5721-4026-809F-370F26D630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3D0CA-F2F4-44FD-9EC8-4B9862D7B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A2A7E-56C3-42AA-9156-AEABA577C062}" type="datetimeFigureOut">
              <a:rPr lang="th-TH" smtClean="0"/>
              <a:t>27/07/65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80FB-58FB-4536-BBF2-9F764F909E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0FE60-EC33-461A-9CDB-4C20F5B0B0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CA00E-6827-45E2-B1BC-6BB1FDD1AC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5915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805D4-B8A8-454F-90F6-0A8987438DEE}" type="datetimeFigureOut">
              <a:rPr lang="th-TH" smtClean="0"/>
              <a:t>27/07/65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8048F-B1B0-43DC-ACCD-821B56A9BE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72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8048F-B1B0-43DC-ACCD-821B56A9BEF6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847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9834-F524-45FF-AA0A-2986771FC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AEF3B-72BE-4707-A983-DEC9DFE50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374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54A0-118E-48AC-8CB8-3D2FA13C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2D46-8F77-4745-B394-8A057C8C0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19EDB-E784-4D30-A49F-83ED2C16A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721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D627-04AF-43D5-B724-F15B8354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EE109-0E6E-466B-BDA3-A52FE54AF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B0CA7-D71A-4063-8C8F-2008CF818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57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D62C-5540-4293-B7AE-D7003095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B8BF7-5501-4800-A50C-6F2AFC344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1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4FCD5-F085-4CC4-AADA-B623317E8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9975B-9205-45E2-AB2D-E8225DDAE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55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_D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57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7163"/>
            <a:ext cx="10972800" cy="503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Segoe UI Historic" panose="020B05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10416103" y="111926"/>
            <a:ext cx="1631092" cy="351624"/>
          </a:xfrm>
          <a:prstGeom prst="rect">
            <a:avLst/>
          </a:prstGeom>
          <a:noFill/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19F08-8931-418A-A4AE-D7B305D507C0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3001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DB2-8534-434A-AC21-DBD2972D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091C-7DB7-4003-ABB8-B456EFC7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13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29E8-DAFF-4725-831F-4D13FE47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9A09-F88A-4827-BECF-10935E89D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32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AF36-BD75-486C-8540-EE146505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3631-EEEB-43E3-8D13-4411C3A69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3227-46B2-4FDB-A4A3-A78EA5684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3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AF74-F70C-4243-AC32-B1921894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EEC36-E8D6-4D15-B23B-47E619892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E0A2-1A4F-482C-B51F-44F1B3F99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CA57E-78AC-4629-B4C1-10241933C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D3E2C-50D3-4292-8E8A-14BB5F700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832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F865-AFB1-4457-A9BC-5BFB69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307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0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3736A-0617-4931-A449-CA8FB0C04A75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solidFill>
            <a:srgbClr val="593E8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F865-AFB1-4457-A9BC-5BFB69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00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B718B66-A5D7-48BB-94C8-9FB13906AF5C}"/>
              </a:ext>
            </a:extLst>
          </p:cNvPr>
          <p:cNvSpPr/>
          <p:nvPr userDrawn="1"/>
        </p:nvSpPr>
        <p:spPr>
          <a:xfrm>
            <a:off x="10502900" y="0"/>
            <a:ext cx="1689100" cy="504823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593E86"/>
              </a:gs>
              <a:gs pos="100000">
                <a:srgbClr val="281C3C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th-TH" altLang="ja-JP" sz="160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หน้า</a:t>
            </a:r>
            <a:r>
              <a:rPr lang="en-US" altLang="ja-JP" sz="160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 </a:t>
            </a:r>
            <a:fld id="{DD04DF85-ADCB-4E8A-A23F-C9CEF091EC87}" type="slidenum">
              <a:rPr lang="ja-JP" altLang="en-US" sz="16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endParaRPr lang="ja-JP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9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3736A-0617-4931-A449-CA8FB0C04A75}"/>
              </a:ext>
            </a:extLst>
          </p:cNvPr>
          <p:cNvSpPr/>
          <p:nvPr userDrawn="1"/>
        </p:nvSpPr>
        <p:spPr>
          <a:xfrm>
            <a:off x="0" y="0"/>
            <a:ext cx="12192000" cy="885825"/>
          </a:xfrm>
          <a:prstGeom prst="rect">
            <a:avLst/>
          </a:prstGeom>
          <a:solidFill>
            <a:srgbClr val="593E8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F865-AFB1-4457-A9BC-5BFB69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4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8B6D5EA-BC8F-4EBB-9B7B-67B7641342BC}"/>
              </a:ext>
            </a:extLst>
          </p:cNvPr>
          <p:cNvSpPr/>
          <p:nvPr userDrawn="1"/>
        </p:nvSpPr>
        <p:spPr>
          <a:xfrm>
            <a:off x="10401300" y="0"/>
            <a:ext cx="1790700" cy="885824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593E86"/>
              </a:gs>
              <a:gs pos="100000">
                <a:srgbClr val="281C3C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r"/>
            <a:r>
              <a:rPr lang="th-TH" altLang="ja-JP" sz="160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หน้า</a:t>
            </a:r>
            <a:r>
              <a:rPr lang="en-US" altLang="ja-JP" sz="160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 </a:t>
            </a:r>
            <a:fld id="{DD04DF85-ADCB-4E8A-A23F-C9CEF091EC87}" type="slidenum">
              <a:rPr lang="ja-JP" altLang="en-US" sz="16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lvl="0" algn="r"/>
              <a:t>‹#›</a:t>
            </a:fld>
            <a:endParaRPr lang="ja-JP" altLang="en-US" sz="160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8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05B54-2184-4252-9E53-774D6E21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59970-0453-474A-87A1-91B96CB36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C0C2A1-2F2D-4976-B048-5EC0C97EC1BD}"/>
              </a:ext>
            </a:extLst>
          </p:cNvPr>
          <p:cNvSpPr/>
          <p:nvPr userDrawn="1"/>
        </p:nvSpPr>
        <p:spPr>
          <a:xfrm>
            <a:off x="5372100" y="6601370"/>
            <a:ext cx="6819900" cy="2566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highlight>
                <a:srgbClr val="405395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7399D4-3383-4D04-9AEF-E2690A63F87B}"/>
              </a:ext>
            </a:extLst>
          </p:cNvPr>
          <p:cNvSpPr/>
          <p:nvPr userDrawn="1"/>
        </p:nvSpPr>
        <p:spPr>
          <a:xfrm>
            <a:off x="1504551" y="6601370"/>
            <a:ext cx="4248549" cy="2566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7A57DC1F-A1BB-4FEF-B880-E7FA06A57787}"/>
              </a:ext>
            </a:extLst>
          </p:cNvPr>
          <p:cNvSpPr/>
          <p:nvPr userDrawn="1"/>
        </p:nvSpPr>
        <p:spPr>
          <a:xfrm flipH="1">
            <a:off x="5645150" y="6601370"/>
            <a:ext cx="107950" cy="256630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FB7FA-3607-4836-82CF-31D31526E57F}"/>
              </a:ext>
            </a:extLst>
          </p:cNvPr>
          <p:cNvSpPr txBox="1"/>
          <p:nvPr userDrawn="1"/>
        </p:nvSpPr>
        <p:spPr>
          <a:xfrm>
            <a:off x="128687" y="6539814"/>
            <a:ext cx="129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>
                <a:solidFill>
                  <a:srgbClr val="002060"/>
                </a:solidFill>
                <a:latin typeface="Arial Black" panose="020B0A04020102020204" pitchFamily="34" charset="0"/>
              </a:rPr>
              <a:t>AISIN</a:t>
            </a:r>
            <a:endParaRPr lang="th-TH" sz="2000" b="1" i="1" spc="3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E0D60-CC8F-4C4F-83A9-E4F9FB65A256}"/>
              </a:ext>
            </a:extLst>
          </p:cNvPr>
          <p:cNvSpPr txBox="1"/>
          <p:nvPr userDrawn="1"/>
        </p:nvSpPr>
        <p:spPr>
          <a:xfrm>
            <a:off x="1504552" y="6570592"/>
            <a:ext cx="4119862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spc="600" dirty="0">
                <a:solidFill>
                  <a:schemeClr val="bg1"/>
                </a:solidFill>
                <a:latin typeface="+mj-lt"/>
                <a:cs typeface="+mj-cs"/>
              </a:rPr>
              <a:t>WISS- LARAVEL</a:t>
            </a:r>
            <a:endParaRPr lang="th-TH" sz="1600" spc="6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20A38-BABE-4B40-B1D5-EE7FA7C4958B}"/>
              </a:ext>
            </a:extLst>
          </p:cNvPr>
          <p:cNvSpPr txBox="1"/>
          <p:nvPr userDrawn="1"/>
        </p:nvSpPr>
        <p:spPr>
          <a:xfrm>
            <a:off x="5833119" y="6601370"/>
            <a:ext cx="458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spc="600" dirty="0">
                <a:solidFill>
                  <a:schemeClr val="bg1"/>
                </a:solidFill>
                <a:effectLst/>
                <a:latin typeface="+mj-lt"/>
                <a:cs typeface="+mj-cs"/>
              </a:rPr>
              <a:t>WEB INTEFACE SELF - SERVICE</a:t>
            </a:r>
            <a:endParaRPr lang="th-TH" sz="1800" spc="600" dirty="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356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technofaq.org/posts/2015/12/mobile-payroll-app-your-passkey-to-employee-empowerment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traitet/wissdemo01.git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/wiss-apis/c" TargetMode="External"/><Relationship Id="rId2" Type="http://schemas.openxmlformats.org/officeDocument/2006/relationships/hyperlink" Target="https://medium.com/@anurat/%E0%B9%80%E0%B8%8A%E0%B8%B7%E0%B9%88%E0%B8%AD%E0%B8%A1%E0%B8%95%E0%B9%88%E0%B8%AD-sql-server-%E0%B8%81%E0%B8%B1%E0%B8%9A-laravel-%E0%B8%9A%E0%B8%99-windows-d724aec1ea02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/photos/9999" TargetMode="External"/><Relationship Id="rId2" Type="http://schemas.openxmlformats.org/officeDocument/2006/relationships/hyperlink" Target="http://127.0.0.1:8000/api/photo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127.0.0.1:8000/api/wiss-apis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api/wiss-apis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nurat/%E0%B9%80%E0%B8%8A%E0%B8%B7%E0%B9%88%E0%B8%AD%E0%B8%A1%E0%B8%95%E0%B9%88%E0%B8%AD-sql-server-%E0%B8%81%E0%B8%B1%E0%B8%9A-laravel-%E0%B8%9A%E0%B8%99-windows-d724aec1ea02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37" descr="Cardiogram">
            <a:extLst>
              <a:ext uri="{FF2B5EF4-FFF2-40B4-BE49-F238E27FC236}">
                <a16:creationId xmlns:a16="http://schemas.microsoft.com/office/drawing/2014/main" id="{EEACCAA0-5C92-40CC-9BE2-FE015EF5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duotone>
              <a:prstClr val="black"/>
              <a:srgbClr val="593E86">
                <a:tint val="45000"/>
                <a:satMod val="400000"/>
              </a:srgbClr>
            </a:duotone>
          </a:blip>
          <a:srcRect l="2898" r="9224" b="-1"/>
          <a:stretch/>
        </p:blipFill>
        <p:spPr>
          <a:xfrm>
            <a:off x="3132161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A8271-0594-4857-B542-DD8BBE06F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2114" y="1099670"/>
            <a:ext cx="5316497" cy="3896075"/>
          </a:xfrm>
        </p:spPr>
        <p:txBody>
          <a:bodyPr anchor="b">
            <a:normAutofit/>
          </a:bodyPr>
          <a:lstStyle/>
          <a:p>
            <a:pPr algn="r"/>
            <a:r>
              <a:rPr lang="en-US" sz="6600" b="1" dirty="0"/>
              <a:t>How to Develop first Laravel</a:t>
            </a:r>
            <a:br>
              <a:rPr lang="en-US" sz="4600" dirty="0"/>
            </a:br>
            <a:r>
              <a:rPr lang="en-US" sz="2800" dirty="0"/>
              <a:t>WISS – Web Interactive Self-Service</a:t>
            </a:r>
            <a:br>
              <a:rPr lang="en-US" sz="2800" dirty="0"/>
            </a:br>
            <a:br>
              <a:rPr lang="en-US" sz="2800" dirty="0"/>
            </a:br>
            <a:r>
              <a:rPr lang="en-US" sz="2200" dirty="0"/>
              <a:t>Aisin Asia Pacific</a:t>
            </a:r>
            <a:endParaRPr lang="th-TH" sz="4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48AF1C-0DDC-4676-ACB8-53092AF2E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5623880"/>
            <a:ext cx="4972512" cy="9410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20 Feb 2022</a:t>
            </a:r>
          </a:p>
          <a:p>
            <a:pPr algn="r"/>
            <a:r>
              <a:rPr lang="en-US" dirty="0"/>
              <a:t>Traitet Th. Line @traitet</a:t>
            </a:r>
          </a:p>
        </p:txBody>
      </p:sp>
      <p:sp>
        <p:nvSpPr>
          <p:cNvPr id="83" name="Freeform: Shape 77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BFBE4E08-879A-4B2A-A793-28D5ACCCF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5536" y="733425"/>
            <a:ext cx="3636067" cy="5140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EEEF95-15DD-407A-8CB1-478BEE7EC7EF}"/>
              </a:ext>
            </a:extLst>
          </p:cNvPr>
          <p:cNvSpPr/>
          <p:nvPr/>
        </p:nvSpPr>
        <p:spPr>
          <a:xfrm>
            <a:off x="1132207" y="1464906"/>
            <a:ext cx="1089419" cy="4315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4371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153B-4C0C-402C-AB0A-6C1A0A3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Navigation Bar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C971D-0376-4EEF-B56A-AC45C69B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66876"/>
            <a:ext cx="8412937" cy="552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960AB-C7A0-49A4-B3B6-30B19B87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8" y="666875"/>
            <a:ext cx="1615352" cy="55242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DCD731-199B-40E4-A5F0-8E28FAF0406A}"/>
              </a:ext>
            </a:extLst>
          </p:cNvPr>
          <p:cNvSpPr/>
          <p:nvPr/>
        </p:nvSpPr>
        <p:spPr>
          <a:xfrm>
            <a:off x="180037" y="1665081"/>
            <a:ext cx="1422426" cy="16484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9E506-6F3F-4EDF-840D-C813C712D7ED}"/>
              </a:ext>
            </a:extLst>
          </p:cNvPr>
          <p:cNvSpPr/>
          <p:nvPr/>
        </p:nvSpPr>
        <p:spPr>
          <a:xfrm>
            <a:off x="2146313" y="2951430"/>
            <a:ext cx="1422426" cy="33346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E950A-217F-4737-AE49-009F587984E4}"/>
              </a:ext>
            </a:extLst>
          </p:cNvPr>
          <p:cNvSpPr/>
          <p:nvPr/>
        </p:nvSpPr>
        <p:spPr>
          <a:xfrm>
            <a:off x="4384242" y="4742507"/>
            <a:ext cx="1808328" cy="66241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2B225-C40C-4EAF-818E-6EE937EF8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01" y="1725438"/>
            <a:ext cx="5375896" cy="36794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FF6380-B334-4E69-AED0-C1B8C0359168}"/>
              </a:ext>
            </a:extLst>
          </p:cNvPr>
          <p:cNvSpPr/>
          <p:nvPr/>
        </p:nvSpPr>
        <p:spPr>
          <a:xfrm>
            <a:off x="6967422" y="1826912"/>
            <a:ext cx="1808328" cy="5352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E698F-23C4-41B5-99AB-871CD97538BE}"/>
              </a:ext>
            </a:extLst>
          </p:cNvPr>
          <p:cNvSpPr/>
          <p:nvPr/>
        </p:nvSpPr>
        <p:spPr>
          <a:xfrm>
            <a:off x="6967422" y="2778279"/>
            <a:ext cx="2732838" cy="70928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4EF092-BAEE-4ED1-97A9-890CA3020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462" y="3006806"/>
            <a:ext cx="1895740" cy="279121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B6EAF4-DA8E-409C-91F6-4BEB5FA770FA}"/>
              </a:ext>
            </a:extLst>
          </p:cNvPr>
          <p:cNvSpPr/>
          <p:nvPr/>
        </p:nvSpPr>
        <p:spPr>
          <a:xfrm>
            <a:off x="9771619" y="3132920"/>
            <a:ext cx="259080" cy="296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95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2307-1619-418D-B3BC-C5B0BE73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Header, Footer, Nav Bar, Slide Bar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CC6F1-C5EC-4EFC-B854-00B2539C9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5"/>
          <a:stretch/>
        </p:blipFill>
        <p:spPr>
          <a:xfrm>
            <a:off x="2656932" y="600075"/>
            <a:ext cx="2599019" cy="2538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A158B-2DC9-494C-BACD-B579C7AC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73" y="3738935"/>
            <a:ext cx="3493030" cy="2538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2FC51-B3E5-4142-82B2-53F11FDF7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2"/>
          <a:stretch/>
        </p:blipFill>
        <p:spPr>
          <a:xfrm>
            <a:off x="5374987" y="600075"/>
            <a:ext cx="3045321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70281-1F04-4073-9275-21254C3D7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39" y="3352799"/>
            <a:ext cx="4171742" cy="3168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0F86-306A-48C3-937D-AD3C7351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73" y="600075"/>
            <a:ext cx="2448267" cy="304842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5E9923-3406-476C-913E-F7B26CEDB415}"/>
              </a:ext>
            </a:extLst>
          </p:cNvPr>
          <p:cNvSpPr/>
          <p:nvPr/>
        </p:nvSpPr>
        <p:spPr>
          <a:xfrm>
            <a:off x="2692791" y="2911795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Fotter</a:t>
            </a:r>
            <a:endParaRPr lang="th-TH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E7148B-CBDC-4667-BC4E-082FE8313F01}"/>
              </a:ext>
            </a:extLst>
          </p:cNvPr>
          <p:cNvSpPr/>
          <p:nvPr/>
        </p:nvSpPr>
        <p:spPr>
          <a:xfrm>
            <a:off x="3213821" y="5450580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  <a:endParaRPr lang="th-TH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483DB4-6252-4E49-BC52-BBEE4819E68D}"/>
              </a:ext>
            </a:extLst>
          </p:cNvPr>
          <p:cNvSpPr/>
          <p:nvPr/>
        </p:nvSpPr>
        <p:spPr>
          <a:xfrm>
            <a:off x="5521480" y="3846885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Bar &amp; Nav Bar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5B87E8-BB6A-4272-9297-C8FE4C89E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203" y="623034"/>
            <a:ext cx="3425677" cy="2632288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6EB23F7-F79B-4796-BC37-338002D264DE}"/>
              </a:ext>
            </a:extLst>
          </p:cNvPr>
          <p:cNvSpPr/>
          <p:nvPr/>
        </p:nvSpPr>
        <p:spPr>
          <a:xfrm>
            <a:off x="10444163" y="1223963"/>
            <a:ext cx="909637" cy="226064"/>
          </a:xfrm>
          <a:prstGeom prst="wedgeRectCallout">
            <a:avLst>
              <a:gd name="adj1" fmla="val -15074"/>
              <a:gd name="adj2" fmla="val -11606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Header</a:t>
            </a:r>
            <a:endParaRPr lang="th-TH" sz="1600" dirty="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9D3270BE-64B9-464F-9DE3-EADBFC7E8F39}"/>
              </a:ext>
            </a:extLst>
          </p:cNvPr>
          <p:cNvSpPr/>
          <p:nvPr/>
        </p:nvSpPr>
        <p:spPr>
          <a:xfrm>
            <a:off x="10529888" y="3410564"/>
            <a:ext cx="909637" cy="226064"/>
          </a:xfrm>
          <a:prstGeom prst="wedgeRectCallout">
            <a:avLst>
              <a:gd name="adj1" fmla="val -16645"/>
              <a:gd name="adj2" fmla="val -151874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Footer</a:t>
            </a:r>
            <a:endParaRPr lang="th-TH" sz="1600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7284A5A5-0359-42CA-9CF6-7CC9D3B911D1}"/>
              </a:ext>
            </a:extLst>
          </p:cNvPr>
          <p:cNvSpPr/>
          <p:nvPr/>
        </p:nvSpPr>
        <p:spPr>
          <a:xfrm>
            <a:off x="10452978" y="1826146"/>
            <a:ext cx="909637" cy="226064"/>
          </a:xfrm>
          <a:prstGeom prst="wedgeRectCallout">
            <a:avLst>
              <a:gd name="adj1" fmla="val -25022"/>
              <a:gd name="adj2" fmla="val 107251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Table</a:t>
            </a:r>
            <a:endParaRPr lang="th-TH" sz="1600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BC84CAA-A8D5-40CA-A207-01125C5CD4D4}"/>
              </a:ext>
            </a:extLst>
          </p:cNvPr>
          <p:cNvSpPr/>
          <p:nvPr/>
        </p:nvSpPr>
        <p:spPr>
          <a:xfrm>
            <a:off x="9432235" y="1547504"/>
            <a:ext cx="1097653" cy="226064"/>
          </a:xfrm>
          <a:prstGeom prst="wedgeRectCallout">
            <a:avLst>
              <a:gd name="adj1" fmla="val -60086"/>
              <a:gd name="adj2" fmla="val 2930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Slide Bar, Nav Bar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37103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C759-4460-416B-9784-FD574663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Login, register and forget password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56D30D-5C11-41FA-AD61-D3D90E6A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06" y="1537068"/>
            <a:ext cx="3238707" cy="343206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29E7DE-DB40-46C5-8230-E72FA0BA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99" y="1641843"/>
            <a:ext cx="3238707" cy="322251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C8F153-44B5-4FB1-9A2B-C59337C7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093" y="1718763"/>
            <a:ext cx="3238707" cy="30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6815-539E-457B-AFD5-1A40C6C2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Chart and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03DC-26F7-40C8-A99D-95347081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" y="1233838"/>
            <a:ext cx="5828261" cy="3161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1D771-E83D-4B78-AC14-01C7D20C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8408"/>
            <a:ext cx="5828261" cy="313269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D13F6B-D60A-4DD1-A7CF-D18A8C5599E6}"/>
              </a:ext>
            </a:extLst>
          </p:cNvPr>
          <p:cNvSpPr/>
          <p:nvPr/>
        </p:nvSpPr>
        <p:spPr>
          <a:xfrm>
            <a:off x="94729" y="4705070"/>
            <a:ext cx="5696471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(Data Table)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271CD6-B6C1-4CB5-82C8-49503C3DDCE4}"/>
              </a:ext>
            </a:extLst>
          </p:cNvPr>
          <p:cNvSpPr/>
          <p:nvPr/>
        </p:nvSpPr>
        <p:spPr>
          <a:xfrm>
            <a:off x="5922990" y="4705069"/>
            <a:ext cx="5696471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9840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D91A80-424C-43FF-B36B-58B851DC5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DCC58-2CCF-49AC-80D4-6FC83F0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108D5-EECC-4EF0-A9E8-D391AFFCC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561862" y="1103771"/>
            <a:ext cx="3703320" cy="2083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21989-AFF3-4DA0-9ABE-CADCD672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7" b="1"/>
          <a:stretch/>
        </p:blipFill>
        <p:spPr>
          <a:xfrm>
            <a:off x="4424454" y="1103771"/>
            <a:ext cx="3703320" cy="2083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F04F6-7C28-4A3D-B297-B2FC5951D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57" b="1"/>
          <a:stretch/>
        </p:blipFill>
        <p:spPr>
          <a:xfrm>
            <a:off x="556436" y="3776968"/>
            <a:ext cx="3703320" cy="2083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510D5-38E0-49A8-970A-1BB0561F46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6" r="1" b="1"/>
          <a:stretch/>
        </p:blipFill>
        <p:spPr>
          <a:xfrm>
            <a:off x="4424454" y="3776969"/>
            <a:ext cx="3703320" cy="20831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0AA619-41C6-4851-A3AA-4E61407B9F40}"/>
              </a:ext>
            </a:extLst>
          </p:cNvPr>
          <p:cNvSpPr/>
          <p:nvPr/>
        </p:nvSpPr>
        <p:spPr>
          <a:xfrm>
            <a:off x="556436" y="3302000"/>
            <a:ext cx="3703320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  <a:endParaRPr lang="th-TH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EF92FD-8532-4A71-84B9-253297618C58}"/>
              </a:ext>
            </a:extLst>
          </p:cNvPr>
          <p:cNvSpPr/>
          <p:nvPr/>
        </p:nvSpPr>
        <p:spPr>
          <a:xfrm>
            <a:off x="556436" y="6073141"/>
            <a:ext cx="3703320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Animate</a:t>
            </a:r>
            <a:endParaRPr lang="th-TH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070BB2-2CDA-4B27-AC96-A4DBAE9922AC}"/>
              </a:ext>
            </a:extLst>
          </p:cNvPr>
          <p:cNvSpPr/>
          <p:nvPr/>
        </p:nvSpPr>
        <p:spPr>
          <a:xfrm>
            <a:off x="4424454" y="6079174"/>
            <a:ext cx="3703320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</a:t>
            </a:r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36CDB82-AD5C-4614-B11E-61F5D5DC4681}"/>
              </a:ext>
            </a:extLst>
          </p:cNvPr>
          <p:cNvSpPr/>
          <p:nvPr/>
        </p:nvSpPr>
        <p:spPr>
          <a:xfrm>
            <a:off x="4424454" y="3288668"/>
            <a:ext cx="3703320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56EFCF-C670-4A0D-8763-EF62FAFFB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591" y="4226013"/>
            <a:ext cx="186716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1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98AB-819D-42EC-9142-37E5BE8C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Sample Component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A6F12-F8CA-49F6-8783-A914EBD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9" y="1453402"/>
            <a:ext cx="5828261" cy="3161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443DE-E20E-4679-AF8C-97E45075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10" y="1453402"/>
            <a:ext cx="5828261" cy="316183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6BD7E6-6D51-4746-AAB3-8E52D4E56336}"/>
              </a:ext>
            </a:extLst>
          </p:cNvPr>
          <p:cNvSpPr/>
          <p:nvPr/>
        </p:nvSpPr>
        <p:spPr>
          <a:xfrm>
            <a:off x="267738" y="807170"/>
            <a:ext cx="5828261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8BB632-8E1F-4F88-9366-F81B108B6C5F}"/>
              </a:ext>
            </a:extLst>
          </p:cNvPr>
          <p:cNvSpPr/>
          <p:nvPr/>
        </p:nvSpPr>
        <p:spPr>
          <a:xfrm>
            <a:off x="6277233" y="807169"/>
            <a:ext cx="5828261" cy="3243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3A379-7B2B-4F5B-94D4-B7443DD2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8" y="4830188"/>
            <a:ext cx="175284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869E-5CD5-49BC-8830-6E3DA24D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A0724-05BE-410A-AB10-F433A996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6966"/>
            <a:ext cx="10769600" cy="58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23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5EDFE0-DBA3-40F6-A7D4-BEF68F8F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9AD218-8534-429C-8E89-85BD0E45534A}"/>
              </a:ext>
            </a:extLst>
          </p:cNvPr>
          <p:cNvSpPr/>
          <p:nvPr/>
        </p:nvSpPr>
        <p:spPr>
          <a:xfrm>
            <a:off x="3023165" y="2011510"/>
            <a:ext cx="2019300" cy="1190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th-TH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A41C5D22-61E4-4B18-B28B-840CFD56FDA4}"/>
              </a:ext>
            </a:extLst>
          </p:cNvPr>
          <p:cNvSpPr/>
          <p:nvPr/>
        </p:nvSpPr>
        <p:spPr>
          <a:xfrm>
            <a:off x="381258" y="2158754"/>
            <a:ext cx="1300899" cy="9115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45C17-0AA7-44F2-A2C1-DD0E7DC0788C}"/>
              </a:ext>
            </a:extLst>
          </p:cNvPr>
          <p:cNvSpPr/>
          <p:nvPr/>
        </p:nvSpPr>
        <p:spPr>
          <a:xfrm>
            <a:off x="6776604" y="2011510"/>
            <a:ext cx="2019300" cy="1190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B4D8F8-4438-4CE4-8935-7F1682E2ECA0}"/>
              </a:ext>
            </a:extLst>
          </p:cNvPr>
          <p:cNvSpPr/>
          <p:nvPr/>
        </p:nvSpPr>
        <p:spPr>
          <a:xfrm>
            <a:off x="5109140" y="4284745"/>
            <a:ext cx="2019300" cy="1190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th-TH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C65884D-728C-487A-A681-746FBCA6736C}"/>
              </a:ext>
            </a:extLst>
          </p:cNvPr>
          <p:cNvSpPr/>
          <p:nvPr/>
        </p:nvSpPr>
        <p:spPr>
          <a:xfrm rot="12834303">
            <a:off x="7440350" y="3531026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5CEBC7B-B8BF-4C5F-8397-069BACA5BADE}"/>
              </a:ext>
            </a:extLst>
          </p:cNvPr>
          <p:cNvSpPr/>
          <p:nvPr/>
        </p:nvSpPr>
        <p:spPr>
          <a:xfrm rot="8360819">
            <a:off x="4148089" y="3698371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6BCEC70-97C6-413D-9F06-8C56EF6CEBE7}"/>
              </a:ext>
            </a:extLst>
          </p:cNvPr>
          <p:cNvSpPr/>
          <p:nvPr/>
        </p:nvSpPr>
        <p:spPr>
          <a:xfrm rot="19095848">
            <a:off x="4565165" y="3517774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ECF89C9-2CDC-4EBE-8FB7-AEC59C215B8D}"/>
              </a:ext>
            </a:extLst>
          </p:cNvPr>
          <p:cNvSpPr/>
          <p:nvPr/>
        </p:nvSpPr>
        <p:spPr>
          <a:xfrm rot="2012984">
            <a:off x="6949713" y="3425678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502A680-A672-4E8A-841B-0AA60B631EF0}"/>
              </a:ext>
            </a:extLst>
          </p:cNvPr>
          <p:cNvSpPr/>
          <p:nvPr/>
        </p:nvSpPr>
        <p:spPr>
          <a:xfrm rot="5400000">
            <a:off x="2151004" y="2495631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3EA2373-9758-4BB9-ADB3-7509268E18E3}"/>
              </a:ext>
            </a:extLst>
          </p:cNvPr>
          <p:cNvSpPr/>
          <p:nvPr/>
        </p:nvSpPr>
        <p:spPr>
          <a:xfrm rot="16135029">
            <a:off x="2154277" y="2059110"/>
            <a:ext cx="353014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048E5A-70A5-49EB-AC45-1F8E739134A0}"/>
              </a:ext>
            </a:extLst>
          </p:cNvPr>
          <p:cNvSpPr/>
          <p:nvPr/>
        </p:nvSpPr>
        <p:spPr>
          <a:xfrm>
            <a:off x="8890368" y="4259519"/>
            <a:ext cx="2019300" cy="1215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th-TH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745B2-F759-4B71-B8E4-842E3466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87" y="1996051"/>
            <a:ext cx="1775413" cy="1215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47843A-8D13-4FF0-B5CC-9C3D544FC739}"/>
              </a:ext>
            </a:extLst>
          </p:cNvPr>
          <p:cNvSpPr txBox="1"/>
          <p:nvPr/>
        </p:nvSpPr>
        <p:spPr>
          <a:xfrm>
            <a:off x="9544608" y="1664591"/>
            <a:ext cx="127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Request URL</a:t>
            </a:r>
            <a:endParaRPr lang="th-TH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555DD-57AF-44A5-8F10-F4FBAA5D5EE0}"/>
              </a:ext>
            </a:extLst>
          </p:cNvPr>
          <p:cNvSpPr txBox="1"/>
          <p:nvPr/>
        </p:nvSpPr>
        <p:spPr>
          <a:xfrm>
            <a:off x="7126220" y="4866365"/>
            <a:ext cx="176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2. Re-route to </a:t>
            </a:r>
          </a:p>
          <a:p>
            <a:pPr algn="ctr"/>
            <a:r>
              <a:rPr lang="en-US" sz="1600" dirty="0"/>
              <a:t>correct Laravel Controller</a:t>
            </a:r>
            <a:endParaRPr lang="th-TH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B9B20-F939-4671-BFE9-A62D296CF3BF}"/>
              </a:ext>
            </a:extLst>
          </p:cNvPr>
          <p:cNvSpPr txBox="1"/>
          <p:nvPr/>
        </p:nvSpPr>
        <p:spPr>
          <a:xfrm>
            <a:off x="3186260" y="4378885"/>
            <a:ext cx="191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Interact with Data Model</a:t>
            </a:r>
            <a:endParaRPr lang="th-TH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0FF9D4-9995-41B3-92E7-B33AF364728B}"/>
              </a:ext>
            </a:extLst>
          </p:cNvPr>
          <p:cNvSpPr txBox="1"/>
          <p:nvPr/>
        </p:nvSpPr>
        <p:spPr>
          <a:xfrm>
            <a:off x="7885452" y="3792428"/>
            <a:ext cx="317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Controller get Result View</a:t>
            </a:r>
            <a:endParaRPr lang="th-TH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F741F3-92F3-4A37-9151-4C0241252B80}"/>
              </a:ext>
            </a:extLst>
          </p:cNvPr>
          <p:cNvSpPr txBox="1"/>
          <p:nvPr/>
        </p:nvSpPr>
        <p:spPr>
          <a:xfrm>
            <a:off x="8737590" y="2668596"/>
            <a:ext cx="232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Render view in browser</a:t>
            </a:r>
            <a:endParaRPr lang="th-TH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772C0E-D6D2-42B0-8827-1B0268E38464}"/>
              </a:ext>
            </a:extLst>
          </p:cNvPr>
          <p:cNvCxnSpPr>
            <a:cxnSpLocks/>
            <a:stCxn id="21" idx="1"/>
            <a:endCxn id="8" idx="3"/>
          </p:cNvCxnSpPr>
          <p:nvPr/>
        </p:nvCxnSpPr>
        <p:spPr>
          <a:xfrm flipH="1">
            <a:off x="7128440" y="4867445"/>
            <a:ext cx="1761928" cy="1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8AD69C8-D426-49D5-8D7C-2A33FD9755C5}"/>
              </a:ext>
            </a:extLst>
          </p:cNvPr>
          <p:cNvCxnSpPr>
            <a:cxnSpLocks/>
            <a:stCxn id="23" idx="3"/>
            <a:endCxn id="21" idx="3"/>
          </p:cNvCxnSpPr>
          <p:nvPr/>
        </p:nvCxnSpPr>
        <p:spPr>
          <a:xfrm flipH="1">
            <a:off x="10909668" y="2603977"/>
            <a:ext cx="444132" cy="2263468"/>
          </a:xfrm>
          <a:prstGeom prst="bentConnector3">
            <a:avLst>
              <a:gd name="adj1" fmla="val -51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4855E4E-79E6-421B-84C0-0F4FA4AB44A1}"/>
              </a:ext>
            </a:extLst>
          </p:cNvPr>
          <p:cNvSpPr/>
          <p:nvPr/>
        </p:nvSpPr>
        <p:spPr>
          <a:xfrm>
            <a:off x="7774280" y="4159884"/>
            <a:ext cx="868680" cy="278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Return View</a:t>
            </a:r>
            <a:endParaRPr lang="th-TH" sz="1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2D0018-8AEA-4D77-97F7-1A61B465D543}"/>
              </a:ext>
            </a:extLst>
          </p:cNvPr>
          <p:cNvSpPr/>
          <p:nvPr/>
        </p:nvSpPr>
        <p:spPr>
          <a:xfrm>
            <a:off x="8909961" y="5555528"/>
            <a:ext cx="2019300" cy="564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routes/web.php</a:t>
            </a:r>
          </a:p>
          <a:p>
            <a:r>
              <a:rPr lang="en-US" sz="1400" dirty="0">
                <a:solidFill>
                  <a:schemeClr val="tx1"/>
                </a:solidFill>
              </a:rPr>
              <a:t>View (get) index, show, edit, new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CA2EE1-166C-4451-A9D3-F4153C6FF532}"/>
              </a:ext>
            </a:extLst>
          </p:cNvPr>
          <p:cNvSpPr/>
          <p:nvPr/>
        </p:nvSpPr>
        <p:spPr>
          <a:xfrm>
            <a:off x="5105421" y="5563537"/>
            <a:ext cx="2020800" cy="278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App/Controllers/FlightController.php</a:t>
            </a:r>
            <a:endParaRPr lang="th-TH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CEA44B-2A8A-4AE6-8DF7-3BCAB3ADE0FF}"/>
              </a:ext>
            </a:extLst>
          </p:cNvPr>
          <p:cNvSpPr/>
          <p:nvPr/>
        </p:nvSpPr>
        <p:spPr>
          <a:xfrm>
            <a:off x="3023166" y="1550769"/>
            <a:ext cx="2019300" cy="278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App/Models/Flight.php</a:t>
            </a:r>
            <a:endParaRPr lang="th-TH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84C269-79C2-4007-8C64-0355EECDA182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8795904" y="2603977"/>
            <a:ext cx="782483" cy="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20E8837-5265-4277-9442-E7F06AECD42E}"/>
              </a:ext>
            </a:extLst>
          </p:cNvPr>
          <p:cNvSpPr/>
          <p:nvPr/>
        </p:nvSpPr>
        <p:spPr>
          <a:xfrm>
            <a:off x="6096000" y="1044576"/>
            <a:ext cx="2699904" cy="838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Resources/views/flights/show.blade.php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Resources/views/flights/index.blade.php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Resources/views/flights/edit.blade.php</a:t>
            </a:r>
            <a:endParaRPr lang="th-TH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Resources/views/ flights/new.blade.php</a:t>
            </a:r>
            <a:endParaRPr lang="th-TH" sz="14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25D4FD-FAC3-450B-804E-47067BE58B30}"/>
              </a:ext>
            </a:extLst>
          </p:cNvPr>
          <p:cNvSpPr/>
          <p:nvPr/>
        </p:nvSpPr>
        <p:spPr>
          <a:xfrm>
            <a:off x="7784072" y="4163851"/>
            <a:ext cx="868680" cy="278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Return View</a:t>
            </a:r>
            <a:endParaRPr lang="th-TH" sz="14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29AB4A-C768-447D-ACF6-13EDF91A9A14}"/>
              </a:ext>
            </a:extLst>
          </p:cNvPr>
          <p:cNvSpPr/>
          <p:nvPr/>
        </p:nvSpPr>
        <p:spPr>
          <a:xfrm>
            <a:off x="160020" y="3490995"/>
            <a:ext cx="2938463" cy="2900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Model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rgbClr val="FF0000"/>
                </a:solidFill>
              </a:rPr>
              <a:t>Data storage</a:t>
            </a:r>
            <a:r>
              <a:rPr lang="en-US" sz="1800" dirty="0">
                <a:solidFill>
                  <a:schemeClr val="tx1"/>
                </a:solidFill>
              </a:rPr>
              <a:t>, integrity, consistency, queries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Controller</a:t>
            </a:r>
            <a:r>
              <a:rPr lang="en-US" sz="1800" dirty="0">
                <a:solidFill>
                  <a:schemeClr val="tx1"/>
                </a:solidFill>
              </a:rPr>
              <a:t>: Receive, Interpret &amp; </a:t>
            </a:r>
            <a:r>
              <a:rPr lang="en-US" sz="1800" dirty="0">
                <a:solidFill>
                  <a:srgbClr val="FF0000"/>
                </a:solidFill>
              </a:rPr>
              <a:t>validate</a:t>
            </a:r>
            <a:r>
              <a:rPr lang="en-US" sz="1800" dirty="0">
                <a:solidFill>
                  <a:schemeClr val="tx1"/>
                </a:solidFill>
              </a:rPr>
              <a:t> input, create &amp; </a:t>
            </a:r>
            <a:r>
              <a:rPr lang="en-US" sz="1800" dirty="0">
                <a:solidFill>
                  <a:srgbClr val="FF0000"/>
                </a:solidFill>
              </a:rPr>
              <a:t>update view</a:t>
            </a:r>
            <a:r>
              <a:rPr lang="en-US" sz="1800" dirty="0">
                <a:solidFill>
                  <a:schemeClr val="tx1"/>
                </a:solidFill>
              </a:rPr>
              <a:t>, modify model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View: </a:t>
            </a:r>
            <a:r>
              <a:rPr lang="en-US" sz="1800" dirty="0">
                <a:solidFill>
                  <a:schemeClr val="tx1"/>
                </a:solidFill>
              </a:rPr>
              <a:t>presentation, asset &amp; code (HTML)</a:t>
            </a:r>
            <a:endParaRPr lang="th-T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3F3E9-0D0F-4F6F-8A08-4F7E3C9B8B35}"/>
              </a:ext>
            </a:extLst>
          </p:cNvPr>
          <p:cNvSpPr txBox="1"/>
          <p:nvPr/>
        </p:nvSpPr>
        <p:spPr>
          <a:xfrm>
            <a:off x="410547" y="1539550"/>
            <a:ext cx="1146732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/>
              <a:t>How to clone git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259423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A1BF3-4F76-4D12-96C5-638D49F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to clone git</a:t>
            </a:r>
            <a:endParaRPr lang="th-T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CE825A-7F22-4155-A963-499C54E0A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35433"/>
              </p:ext>
            </p:extLst>
          </p:nvPr>
        </p:nvGraphicFramePr>
        <p:xfrm>
          <a:off x="813408" y="682721"/>
          <a:ext cx="10768263" cy="489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453">
                  <a:extLst>
                    <a:ext uri="{9D8B030D-6E8A-4147-A177-3AD203B41FA5}">
                      <a16:colId xmlns:a16="http://schemas.microsoft.com/office/drawing/2014/main" val="2140861475"/>
                    </a:ext>
                  </a:extLst>
                </a:gridCol>
                <a:gridCol w="5667682">
                  <a:extLst>
                    <a:ext uri="{9D8B030D-6E8A-4147-A177-3AD203B41FA5}">
                      <a16:colId xmlns:a16="http://schemas.microsoft.com/office/drawing/2014/main" val="3170357150"/>
                    </a:ext>
                  </a:extLst>
                </a:gridCol>
                <a:gridCol w="4547128">
                  <a:extLst>
                    <a:ext uri="{9D8B030D-6E8A-4147-A177-3AD203B41FA5}">
                      <a16:colId xmlns:a16="http://schemas.microsoft.com/office/drawing/2014/main" val="975064222"/>
                    </a:ext>
                  </a:extLst>
                </a:gridCol>
              </a:tblGrid>
              <a:tr h="64580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Step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Code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71658"/>
                  </a:ext>
                </a:extLst>
              </a:tr>
              <a:tr h="160479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Clone git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 git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share git with other: Settings, Collaboration, Add People “git ID or mail”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Accept by people added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clone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https:/github.com/traitet/wissdemo01.git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pull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28836"/>
                  </a:ext>
                </a:extLst>
              </a:tr>
              <a:tr h="54320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Download package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npm install</a:t>
                      </a:r>
                    </a:p>
                    <a:p>
                      <a:r>
                        <a:rPr lang="en-US" sz="1600" b="0" dirty="0"/>
                        <a:t>composer install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07787"/>
                  </a:ext>
                </a:extLst>
              </a:tr>
              <a:tr h="106861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Change .</a:t>
                      </a:r>
                      <a:r>
                        <a:rPr lang="en-US" sz="1600" b="0" dirty="0" err="1"/>
                        <a:t>env.example</a:t>
                      </a:r>
                      <a:r>
                        <a:rPr lang="en-US" sz="1600" b="0" dirty="0"/>
                        <a:t> to .env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4457"/>
                  </a:ext>
                </a:extLst>
              </a:tr>
              <a:tr h="3892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php artisan serve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php artisan serve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07792"/>
                  </a:ext>
                </a:extLst>
              </a:tr>
              <a:tr h="60686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Open URL e.g. http://10.100.1.94:8080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96338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A084EB-5E4A-4A8F-9C11-64983303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68" y="3666651"/>
            <a:ext cx="1922652" cy="8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A1BF3-4F76-4D12-96C5-638D49F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Project</a:t>
            </a:r>
            <a:endParaRPr lang="th-T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CE825A-7F22-4155-A963-499C54E0A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50416"/>
              </p:ext>
            </p:extLst>
          </p:nvPr>
        </p:nvGraphicFramePr>
        <p:xfrm>
          <a:off x="813408" y="682721"/>
          <a:ext cx="10768263" cy="5220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453">
                  <a:extLst>
                    <a:ext uri="{9D8B030D-6E8A-4147-A177-3AD203B41FA5}">
                      <a16:colId xmlns:a16="http://schemas.microsoft.com/office/drawing/2014/main" val="2140861475"/>
                    </a:ext>
                  </a:extLst>
                </a:gridCol>
                <a:gridCol w="4997725">
                  <a:extLst>
                    <a:ext uri="{9D8B030D-6E8A-4147-A177-3AD203B41FA5}">
                      <a16:colId xmlns:a16="http://schemas.microsoft.com/office/drawing/2014/main" val="3170357150"/>
                    </a:ext>
                  </a:extLst>
                </a:gridCol>
                <a:gridCol w="5217085">
                  <a:extLst>
                    <a:ext uri="{9D8B030D-6E8A-4147-A177-3AD203B41FA5}">
                      <a16:colId xmlns:a16="http://schemas.microsoft.com/office/drawing/2014/main" val="975064222"/>
                    </a:ext>
                  </a:extLst>
                </a:gridCol>
              </a:tblGrid>
              <a:tr h="39464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Code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Code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7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Laravel Project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open folder wissdemo01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 Composer 2.2.6 (Laravel) – download from internet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 Vscode and package related Laravel and php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dirty="0"/>
                        <a:t>Install Last </a:t>
                      </a:r>
                      <a:r>
                        <a:rPr lang="en-US" sz="1600" b="0" dirty="0" err="1"/>
                        <a:t>Xampp</a:t>
                      </a:r>
                      <a:r>
                        <a:rPr lang="en-US" sz="1600" b="0" dirty="0"/>
                        <a:t> 8.1.2 (PHP 8)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0" dirty="0"/>
                        <a:t>Set path in variable environment to open php, composer from any path in windows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composer create-project --prefer-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laravel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laravel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wissdemo01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28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Create repo on github named “wissdemo01”</a:t>
                      </a:r>
                    </a:p>
                    <a:p>
                      <a:r>
                        <a:rPr lang="en-US" sz="1600" b="0" dirty="0"/>
                        <a:t>Run command | commit for local git</a:t>
                      </a:r>
                    </a:p>
                    <a:p>
                      <a:r>
                        <a:rPr lang="en-US" sz="1600" b="0" dirty="0"/>
                        <a:t>Run command | push to git cloud</a:t>
                      </a:r>
                    </a:p>
                    <a:p>
                      <a:r>
                        <a:rPr lang="en-US" sz="1600" b="1" dirty="0"/>
                        <a:t>Required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0" dirty="0"/>
                        <a:t>Register github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0" dirty="0"/>
                        <a:t>Install git on windows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echo "# wissdemo01" &gt;&gt; README.md</a:t>
                      </a:r>
                    </a:p>
                    <a:p>
                      <a:r>
                        <a:rPr lang="en-US" sz="1600" b="0" dirty="0"/>
                        <a:t>git init</a:t>
                      </a:r>
                    </a:p>
                    <a:p>
                      <a:r>
                        <a:rPr lang="en-US" sz="1600" b="0" dirty="0"/>
                        <a:t>git add README.md</a:t>
                      </a:r>
                    </a:p>
                    <a:p>
                      <a:r>
                        <a:rPr lang="en-US" sz="1600" b="0" dirty="0"/>
                        <a:t>git add .</a:t>
                      </a:r>
                    </a:p>
                    <a:p>
                      <a:r>
                        <a:rPr lang="en-US" sz="1600" b="0" dirty="0"/>
                        <a:t>git commit -m "first commit"</a:t>
                      </a:r>
                    </a:p>
                    <a:p>
                      <a:r>
                        <a:rPr lang="en-US" sz="1600" b="0" dirty="0"/>
                        <a:t>git branch -M main</a:t>
                      </a:r>
                    </a:p>
                    <a:p>
                      <a:r>
                        <a:rPr lang="en-US" sz="1600" b="0" dirty="0"/>
                        <a:t>git remote add origin https:/github.com/traitet/wissdemo01.git</a:t>
                      </a:r>
                    </a:p>
                    <a:p>
                      <a:r>
                        <a:rPr lang="en-US" sz="1600" b="0" dirty="0"/>
                        <a:t>git push -u origin main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php artisan serve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php artisan serve</a:t>
                      </a:r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0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Open URL e.g. http://10.100.1.94:8080</a:t>
                      </a:r>
                      <a:endParaRPr lang="th-TH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963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6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E654-D54C-4274-B75E-115C3C2D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 : add Collaborators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25C37-190B-484F-9C22-0754CF8F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53952"/>
            <a:ext cx="10182131" cy="55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6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3F3E9-0D0F-4F6F-8A08-4F7E3C9B8B35}"/>
              </a:ext>
            </a:extLst>
          </p:cNvPr>
          <p:cNvSpPr txBox="1"/>
          <p:nvPr/>
        </p:nvSpPr>
        <p:spPr>
          <a:xfrm>
            <a:off x="410547" y="1539550"/>
            <a:ext cx="1146732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/>
              <a:t>Develop Web API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273282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F607-0BEB-45DA-A363-286B8091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on Laravel </a:t>
            </a:r>
            <a:r>
              <a:rPr lang="th-TH" dirty="0"/>
              <a:t>ตัวอย่าง </a:t>
            </a:r>
            <a:r>
              <a:rPr lang="en-US" dirty="0"/>
              <a:t>web api </a:t>
            </a:r>
            <a:r>
              <a:rPr lang="th-TH" dirty="0"/>
              <a:t>ที่ </a:t>
            </a:r>
            <a:r>
              <a:rPr lang="en-US" dirty="0"/>
              <a:t>deploy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739B0-19A1-477D-9CE2-DE61891DE76A}"/>
              </a:ext>
            </a:extLst>
          </p:cNvPr>
          <p:cNvSpPr txBox="1"/>
          <p:nvPr/>
        </p:nvSpPr>
        <p:spPr>
          <a:xfrm>
            <a:off x="596900" y="1016000"/>
            <a:ext cx="111125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http://10.100.1.94:8080/wissdemo01/public/api/interface_sap_po http://10.100.1.94:8080/wissdemo01/public/api/interface_sap_po/PO19000483</a:t>
            </a: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http://10.100.1.94:8080/wissdemo01/public/api/interface_sap_rec</a:t>
            </a: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http://10.100.1.94:8080/wissdemo01/public/api/interface_sap_rec/PO19002270</a:t>
            </a: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http://10.100.1.94:8080/wissdemo01/public/api/interface_sap_inv</a:t>
            </a: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http://10.100.1.94:8080/wissdemo01/public/api/interface_sap_inv/PO19000483</a:t>
            </a: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5626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A898-EDA9-4889-AAA5-27370A53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http://10.100.1.94:8080/wissdemo01/public/interface-sap-po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E7CFD-5093-4DD0-89EC-BB9CAD5F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8878"/>
            <a:ext cx="7807859" cy="4229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DA7914-FF0E-4D04-9B2E-3573F0872A6B}"/>
              </a:ext>
            </a:extLst>
          </p:cNvPr>
          <p:cNvSpPr/>
          <p:nvPr/>
        </p:nvSpPr>
        <p:spPr>
          <a:xfrm>
            <a:off x="838200" y="5441132"/>
            <a:ext cx="10822663" cy="55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Consumed web api by Front-end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0255A-8227-4192-899F-DF9202E0E9C2}"/>
              </a:ext>
            </a:extLst>
          </p:cNvPr>
          <p:cNvSpPr/>
          <p:nvPr/>
        </p:nvSpPr>
        <p:spPr>
          <a:xfrm>
            <a:off x="8555525" y="1633839"/>
            <a:ext cx="1674891" cy="36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051B7-839B-48D7-96AD-788B4986FDDC}"/>
              </a:ext>
            </a:extLst>
          </p:cNvPr>
          <p:cNvSpPr/>
          <p:nvPr/>
        </p:nvSpPr>
        <p:spPr>
          <a:xfrm>
            <a:off x="8555524" y="2095692"/>
            <a:ext cx="1674891" cy="36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9C0E89-B86E-40BF-A3D9-421D3F6DBC5C}"/>
              </a:ext>
            </a:extLst>
          </p:cNvPr>
          <p:cNvSpPr/>
          <p:nvPr/>
        </p:nvSpPr>
        <p:spPr>
          <a:xfrm>
            <a:off x="8555524" y="2585833"/>
            <a:ext cx="1674891" cy="36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09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A0E7-4DA5-45F9-B508-A305B1D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  <a:r>
              <a:rPr lang="th-TH" dirty="0"/>
              <a:t>ในการเขียน </a:t>
            </a:r>
            <a:r>
              <a:rPr lang="en-US" dirty="0"/>
              <a:t>web api Laravel call sql server store procedure</a:t>
            </a:r>
            <a:endParaRPr lang="th-T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365BC1-254A-48FC-B251-F0C49B90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224"/>
              </p:ext>
            </p:extLst>
          </p:nvPr>
        </p:nvGraphicFramePr>
        <p:xfrm>
          <a:off x="596900" y="600075"/>
          <a:ext cx="112903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3738">
                  <a:extLst>
                    <a:ext uri="{9D8B030D-6E8A-4147-A177-3AD203B41FA5}">
                      <a16:colId xmlns:a16="http://schemas.microsoft.com/office/drawing/2014/main" val="2132421367"/>
                    </a:ext>
                  </a:extLst>
                </a:gridCol>
                <a:gridCol w="8166562">
                  <a:extLst>
                    <a:ext uri="{9D8B030D-6E8A-4147-A177-3AD203B41FA5}">
                      <a16:colId xmlns:a16="http://schemas.microsoft.com/office/drawing/2014/main" val="378441128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endParaRPr lang="th-TH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69754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Download driver file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2"/>
                        </a:rPr>
                        <a:t>https:/medium.com/@anurat/%E0%B9%80%E0%B8%8A%E0%B8%B7%E0%B9%88%E0%B8%AD%E0%B8%A1%E0%B8%95%E0%B9%88%E0%B8%AD-sql-server-%E0%B8%81%E0%B8%B1%E0%B8%9A-laravel-%E0%B8%9A%E0%B8%99-windows-d724aec1ea02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10533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Copy file to php/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C:\xampp\php\ext\php_pdo_sqlsrv_81_ts_x64.dll</a:t>
                      </a:r>
                      <a:endParaRPr lang="th-TH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96933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 link in Php.ini 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extension=php_pdo_sqlsrv_81_ts_x64</a:t>
                      </a:r>
                      <a:endParaRPr lang="th-TH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45713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xamp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phpinfo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(), find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sqlsrv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http://localhost:8080/dashboard/phpinfo.php</a:t>
                      </a:r>
                      <a:endParaRPr lang="th-TH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3827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Config .env file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DB_CONNECTION=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sqlsrv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DB_HOST=10.100.1.47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DB_PORT=49382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DB_DATABASE=SIAM_EPSINFDB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DB_USERNAME=wiss01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DB_PASSWORD=wiss01@app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635898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Create controller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 artisan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make:controller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WissApiController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–resource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33436"/>
                  </a:ext>
                </a:extLst>
              </a:tr>
              <a:tr h="2188316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 controller code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public function index()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 /curl http://10.100.1.94:8080/wissdemo01/public/api/wiss-apis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$result = DB::select('select * from TMIFIO');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return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json_encode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($result);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}</a:t>
                      </a:r>
                      <a:b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public function show($id)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if ($id == 'a') {$result = DB::select('select TOP 10 * from TMIFIO');}      /curl http://10.100.1.94:8080/wissdemo01/public/api/wiss-apis/a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if ($id == 'b') {$result = DB::select('select TOP 10 * from TMIFMAT');}     /curl http://10.100.1.94:8080/wissdemo01/public/api/wiss-apis/b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if ($id == 'c') {$result = DB::select('select TOP 10 * from TMIFVEN');}      /curl http://10.100.1.94:8080/wissdemo01/public/api/wiss-apis/c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    return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json_encode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($result);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  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97139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2800"/>
                        <a:buFont typeface="Tahoma" panose="020B060403050404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by curl </a:t>
                      </a:r>
                    </a:p>
                  </a:txBody>
                  <a:tcPr marL="4286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Php artisan serve</a:t>
                      </a:r>
                      <a:endParaRPr lang="en-US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US" sz="1200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curl </a:t>
                      </a:r>
                      <a:r>
                        <a:rPr lang="en-US" sz="1200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  <a:hlinkClick r:id="rId3"/>
                        </a:rPr>
                        <a:t>http://10.100.1.94:8080/wissdemo01/public/api/wiss-apis/c</a:t>
                      </a:r>
                      <a:endParaRPr lang="th-TH" sz="12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6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4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9D9B-A5EE-4755-BAD4-6F4D5AD0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code web api </a:t>
            </a:r>
            <a:r>
              <a:rPr lang="th-TH" dirty="0"/>
              <a:t>ที่เขียนใน </a:t>
            </a:r>
            <a:r>
              <a:rPr lang="en-US" dirty="0"/>
              <a:t>controller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9034B-C257-47E8-A3F2-8B2B42D0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620"/>
            <a:ext cx="5829300" cy="578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AA260-EB6D-411F-9A7A-63DDD43A0A0E}"/>
              </a:ext>
            </a:extLst>
          </p:cNvPr>
          <p:cNvSpPr txBox="1"/>
          <p:nvPr/>
        </p:nvSpPr>
        <p:spPr>
          <a:xfrm>
            <a:off x="6096000" y="600075"/>
            <a:ext cx="61213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/>
            </a:br>
            <a:r>
              <a:rPr lang="en-US" sz="1600" dirty="0"/>
              <a:t>/ ================================================================</a:t>
            </a:r>
          </a:p>
          <a:p>
            <a:r>
              <a:rPr lang="en-US" sz="1600" dirty="0"/>
              <a:t>/ WEB API FROM SIAM_EPSINFDB</a:t>
            </a:r>
          </a:p>
          <a:p>
            <a:r>
              <a:rPr lang="en-US" sz="1600" dirty="0"/>
              <a:t>/ ================================================================</a:t>
            </a:r>
          </a:p>
          <a:p>
            <a:br>
              <a:rPr lang="en-US" sz="1600" dirty="0"/>
            </a:br>
            <a:r>
              <a:rPr lang="en-US" sz="1600" dirty="0"/>
              <a:t>/ http://10.100.1.94:8080/wissdemo01/public/api/interface_sap_po</a:t>
            </a:r>
          </a:p>
          <a:p>
            <a:r>
              <a:rPr lang="en-US" sz="1600" dirty="0"/>
              <a:t>Route::get('</a:t>
            </a:r>
            <a:r>
              <a:rPr lang="en-US" sz="1600" dirty="0" err="1"/>
              <a:t>interface_sap_po</a:t>
            </a:r>
            <a:r>
              <a:rPr lang="en-US" sz="1600" dirty="0"/>
              <a:t>', function () {</a:t>
            </a:r>
          </a:p>
          <a:p>
            <a:r>
              <a:rPr lang="en-US" sz="1600" dirty="0"/>
              <a:t>    $result = DB::select("EXEC </a:t>
            </a:r>
            <a:r>
              <a:rPr lang="en-US" sz="1600" dirty="0" err="1"/>
              <a:t>interface_sap_inv</a:t>
            </a:r>
            <a:r>
              <a:rPr lang="en-US" sz="1600" dirty="0"/>
              <a:t> '20190101','20220101','',100");</a:t>
            </a:r>
          </a:p>
          <a:p>
            <a:r>
              <a:rPr lang="en-US" sz="1600" dirty="0"/>
              <a:t>    return </a:t>
            </a:r>
            <a:r>
              <a:rPr lang="en-US" sz="1600" dirty="0" err="1"/>
              <a:t>json_encode</a:t>
            </a:r>
            <a:r>
              <a:rPr lang="en-US" sz="1600" dirty="0"/>
              <a:t>($result);</a:t>
            </a:r>
          </a:p>
          <a:p>
            <a:r>
              <a:rPr lang="en-US" sz="1600" dirty="0"/>
              <a:t>});</a:t>
            </a:r>
          </a:p>
          <a:p>
            <a:br>
              <a:rPr lang="en-US" sz="1600" dirty="0"/>
            </a:br>
            <a:r>
              <a:rPr lang="en-US" sz="1600" dirty="0"/>
              <a:t>/ http://10.100.1.94:8080/wissdemo01/public/api/interface_sap_po</a:t>
            </a:r>
          </a:p>
          <a:p>
            <a:r>
              <a:rPr lang="en-US" sz="1600" dirty="0"/>
              <a:t>Route::get('</a:t>
            </a:r>
            <a:r>
              <a:rPr lang="en-US" sz="1600" dirty="0" err="1"/>
              <a:t>interface_sap_rec</a:t>
            </a:r>
            <a:r>
              <a:rPr lang="en-US" sz="1600" dirty="0"/>
              <a:t>', function () {</a:t>
            </a:r>
          </a:p>
          <a:p>
            <a:r>
              <a:rPr lang="en-US" sz="1600" dirty="0"/>
              <a:t>    $result = DB::select("EXEC </a:t>
            </a:r>
            <a:r>
              <a:rPr lang="en-US" sz="1600" dirty="0" err="1"/>
              <a:t>interface_sap_inv</a:t>
            </a:r>
            <a:r>
              <a:rPr lang="en-US" sz="1600" dirty="0"/>
              <a:t> '20190101','20220101','',100");</a:t>
            </a:r>
          </a:p>
          <a:p>
            <a:r>
              <a:rPr lang="en-US" sz="1600" dirty="0"/>
              <a:t>    return </a:t>
            </a:r>
            <a:r>
              <a:rPr lang="en-US" sz="1600" dirty="0" err="1"/>
              <a:t>json_encode</a:t>
            </a:r>
            <a:r>
              <a:rPr lang="en-US" sz="1600" dirty="0"/>
              <a:t>($result);</a:t>
            </a:r>
          </a:p>
          <a:p>
            <a:r>
              <a:rPr lang="en-US" sz="1600" dirty="0"/>
              <a:t>});</a:t>
            </a:r>
          </a:p>
          <a:p>
            <a:br>
              <a:rPr lang="en-US" sz="1600" dirty="0"/>
            </a:br>
            <a:r>
              <a:rPr lang="en-US" sz="1600" dirty="0"/>
              <a:t>/ http://10.100.1.94:8080/wissdemo01/public/api/interface_sap_inv</a:t>
            </a:r>
          </a:p>
          <a:p>
            <a:r>
              <a:rPr lang="en-US" sz="1600" dirty="0"/>
              <a:t>Route::get('</a:t>
            </a:r>
            <a:r>
              <a:rPr lang="en-US" sz="1600" dirty="0" err="1"/>
              <a:t>interface_sap_inv</a:t>
            </a:r>
            <a:r>
              <a:rPr lang="en-US" sz="1600" dirty="0"/>
              <a:t>', function () {</a:t>
            </a:r>
          </a:p>
          <a:p>
            <a:r>
              <a:rPr lang="en-US" sz="1600" dirty="0"/>
              <a:t>    $result = DB::select("EXEC </a:t>
            </a:r>
            <a:r>
              <a:rPr lang="en-US" sz="1600" dirty="0" err="1"/>
              <a:t>interface_sap_inv</a:t>
            </a:r>
            <a:r>
              <a:rPr lang="en-US" sz="1600" dirty="0"/>
              <a:t> '20190101','20220101','',100");</a:t>
            </a:r>
          </a:p>
          <a:p>
            <a:r>
              <a:rPr lang="en-US" sz="1600" dirty="0"/>
              <a:t>    return </a:t>
            </a:r>
            <a:r>
              <a:rPr lang="en-US" sz="1600" dirty="0" err="1"/>
              <a:t>json_encode</a:t>
            </a:r>
            <a:r>
              <a:rPr lang="en-US" sz="1600" dirty="0"/>
              <a:t>($result);</a:t>
            </a:r>
          </a:p>
          <a:p>
            <a:r>
              <a:rPr lang="en-US" sz="1600" dirty="0"/>
              <a:t>});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39094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8F82-C1CC-4FBB-8C53-4FAE7C87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code web api </a:t>
            </a:r>
            <a:r>
              <a:rPr lang="th-TH" dirty="0"/>
              <a:t>ที่เขียนใน </a:t>
            </a:r>
            <a:r>
              <a:rPr lang="en-US" dirty="0"/>
              <a:t>controller </a:t>
            </a:r>
            <a:r>
              <a:rPr lang="th-TH" dirty="0"/>
              <a:t>ที่เขียนใน </a:t>
            </a:r>
            <a:r>
              <a:rPr lang="en-US" dirty="0"/>
              <a:t>route: </a:t>
            </a:r>
            <a:r>
              <a:rPr lang="en-US" dirty="0" err="1"/>
              <a:t>api.php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9E486-4679-4188-960A-F2747B47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0075"/>
            <a:ext cx="5257800" cy="586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1ED95A-B6D9-41C5-B0E9-765B4EAAA36F}"/>
              </a:ext>
            </a:extLst>
          </p:cNvPr>
          <p:cNvSpPr/>
          <p:nvPr/>
        </p:nvSpPr>
        <p:spPr>
          <a:xfrm>
            <a:off x="6817258" y="2585833"/>
            <a:ext cx="4698750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เขียน </a:t>
            </a:r>
            <a:r>
              <a:rPr lang="en-US" dirty="0"/>
              <a:t>code </a:t>
            </a:r>
            <a:r>
              <a:rPr lang="th-TH" dirty="0"/>
              <a:t>หน้าเดียว </a:t>
            </a:r>
            <a:r>
              <a:rPr lang="en-US" dirty="0"/>
              <a:t>Call </a:t>
            </a:r>
            <a:r>
              <a:rPr lang="th-TH" dirty="0"/>
              <a:t>ทุก </a:t>
            </a:r>
            <a:r>
              <a:rPr lang="en-US" dirty="0"/>
              <a:t>store </a:t>
            </a:r>
            <a:r>
              <a:rPr lang="th-TH" dirty="0"/>
              <a:t>ที่อยู่ใน </a:t>
            </a:r>
            <a:r>
              <a:rPr lang="en-US" dirty="0"/>
              <a:t>database </a:t>
            </a:r>
            <a:r>
              <a:rPr lang="th-TH" dirty="0"/>
              <a:t>เดียวกัน </a:t>
            </a:r>
            <a:r>
              <a:rPr lang="en-US" dirty="0"/>
              <a:t>(sql server)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57981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A1BF3-4F76-4D12-96C5-638D49F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วิธีการนำ </a:t>
            </a:r>
            <a:r>
              <a:rPr lang="en-US" dirty="0"/>
              <a:t>Git </a:t>
            </a:r>
            <a:r>
              <a:rPr lang="th-TH" dirty="0"/>
              <a:t>มาใช้งาน และเขียน </a:t>
            </a:r>
            <a:r>
              <a:rPr lang="en-US" dirty="0"/>
              <a:t>web api </a:t>
            </a:r>
            <a:r>
              <a:rPr lang="th-TH" dirty="0"/>
              <a:t>บน </a:t>
            </a:r>
            <a:r>
              <a:rPr lang="en-US" dirty="0"/>
              <a:t>Laravel</a:t>
            </a:r>
            <a:endParaRPr lang="th-T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CE825A-7F22-4155-A963-499C54E0A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187986"/>
              </p:ext>
            </p:extLst>
          </p:nvPr>
        </p:nvGraphicFramePr>
        <p:xfrm>
          <a:off x="813408" y="682721"/>
          <a:ext cx="10768263" cy="3388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453">
                  <a:extLst>
                    <a:ext uri="{9D8B030D-6E8A-4147-A177-3AD203B41FA5}">
                      <a16:colId xmlns:a16="http://schemas.microsoft.com/office/drawing/2014/main" val="2140861475"/>
                    </a:ext>
                  </a:extLst>
                </a:gridCol>
                <a:gridCol w="2209258">
                  <a:extLst>
                    <a:ext uri="{9D8B030D-6E8A-4147-A177-3AD203B41FA5}">
                      <a16:colId xmlns:a16="http://schemas.microsoft.com/office/drawing/2014/main" val="3170357150"/>
                    </a:ext>
                  </a:extLst>
                </a:gridCol>
                <a:gridCol w="8005552">
                  <a:extLst>
                    <a:ext uri="{9D8B030D-6E8A-4147-A177-3AD203B41FA5}">
                      <a16:colId xmlns:a16="http://schemas.microsoft.com/office/drawing/2014/main" val="975064222"/>
                    </a:ext>
                  </a:extLst>
                </a:gridCol>
              </a:tblGrid>
              <a:tr h="64580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No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Step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Code</a:t>
                      </a:r>
                      <a:endParaRPr lang="th-TH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71658"/>
                  </a:ext>
                </a:extLst>
              </a:tr>
              <a:tr h="85335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.1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command (Create web api)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api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make:controller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PhotoController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–resource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Route::resource('photos', 'App\Http\Controllers\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PhotoController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28836"/>
                  </a:ext>
                </a:extLst>
              </a:tr>
              <a:tr h="5432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Copy code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https:/www.poolsawat.com/laravel-%E0%B8%AA%E0%B8%A3%E0%B9%89%E0%B8%B2%E0%B8%87-restful-api-%E0%B8%87%E0%B9%88%E0%B8%B2%E0%B8%A2-%E0%B9%86-%E0%B8%94%E0%B9%89%E0%B8%A7%E0%B8%A2-resource-routes-controller-ep5/</a:t>
                      </a:r>
                      <a:endParaRPr lang="th-T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07787"/>
                  </a:ext>
                </a:extLst>
              </a:tr>
              <a:tr h="106861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Run test on terminal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serve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http://10.100.1.94:8080/wissdemo01/public/api/photos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http://10.100.1.94:8080/wissdemo01/public/api/photos/create</a:t>
                      </a:r>
                      <a:endParaRPr lang="th-TH" sz="1400" b="0" dirty="0"/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-X POST -H "Content-Type: application/json" -d "{\"name\":\"poolsawat.com\"}"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http://10.100.1.94:8080/wissdemo01/public/api/photos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-X DELETE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http://10.100.1.94:8080/wissdemo01/public/api/photos/9999</a:t>
                      </a:r>
                      <a:endParaRPr lang="th-T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4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DF5720-0CCC-489F-B089-ABEA8FE9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08" y="4154290"/>
            <a:ext cx="7201711" cy="22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A1BF3-4F76-4D12-96C5-638D49F5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to clone git</a:t>
            </a:r>
            <a:endParaRPr lang="th-T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CE825A-7F22-4155-A963-499C54E0A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34215"/>
              </p:ext>
            </p:extLst>
          </p:nvPr>
        </p:nvGraphicFramePr>
        <p:xfrm>
          <a:off x="813408" y="682721"/>
          <a:ext cx="10768263" cy="311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453">
                  <a:extLst>
                    <a:ext uri="{9D8B030D-6E8A-4147-A177-3AD203B41FA5}">
                      <a16:colId xmlns:a16="http://schemas.microsoft.com/office/drawing/2014/main" val="2140861475"/>
                    </a:ext>
                  </a:extLst>
                </a:gridCol>
                <a:gridCol w="2209258">
                  <a:extLst>
                    <a:ext uri="{9D8B030D-6E8A-4147-A177-3AD203B41FA5}">
                      <a16:colId xmlns:a16="http://schemas.microsoft.com/office/drawing/2014/main" val="3170357150"/>
                    </a:ext>
                  </a:extLst>
                </a:gridCol>
                <a:gridCol w="8005552">
                  <a:extLst>
                    <a:ext uri="{9D8B030D-6E8A-4147-A177-3AD203B41FA5}">
                      <a16:colId xmlns:a16="http://schemas.microsoft.com/office/drawing/2014/main" val="975064222"/>
                    </a:ext>
                  </a:extLst>
                </a:gridCol>
              </a:tblGrid>
              <a:tr h="64580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No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Step</a:t>
                      </a:r>
                      <a:endParaRPr lang="th-TH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Code</a:t>
                      </a:r>
                      <a:endParaRPr lang="th-TH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71658"/>
                  </a:ext>
                </a:extLst>
              </a:tr>
              <a:tr h="8533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.1</a:t>
                      </a:r>
                      <a:endParaRPr lang="th-TH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command (Create web api)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api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make:controller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WissApiController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–resource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Route::resource('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wiss-apis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'App\Http\Controllers\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WissApiController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28836"/>
                  </a:ext>
                </a:extLst>
              </a:tr>
              <a:tr h="54320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th-TH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Copy code</a:t>
                      </a:r>
                      <a:endParaRPr lang="th-TH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response()-&gt;json(['name' =&gt; 'index']);</a:t>
                      </a:r>
                    </a:p>
                    <a:p>
                      <a:endParaRPr lang="th-T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07787"/>
                  </a:ext>
                </a:extLst>
              </a:tr>
              <a:tr h="106861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th-TH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Run test on terminal</a:t>
                      </a:r>
                      <a:endParaRPr lang="th-TH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serve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http://10.100.1.94:8080/wissdemo01/public/api/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wiss-apis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 http://10.100.1.94:8080/wissdemo01/public/api/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wiss-apis/eventlog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44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7081E07-B3EC-4B78-BA6C-4C03DF2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8" y="3881781"/>
            <a:ext cx="7494293" cy="2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3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1C5F-30B7-402F-94D3-B5590B99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FD280-4734-4C51-94F2-8CA1FD0B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7" y="600075"/>
            <a:ext cx="2314898" cy="1362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AF037-EF76-45EF-9E03-C6B6AB21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7" y="2102493"/>
            <a:ext cx="4467849" cy="42392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E8182A-D0AD-4E18-BCAB-69BA7864AD28}"/>
              </a:ext>
            </a:extLst>
          </p:cNvPr>
          <p:cNvSpPr/>
          <p:nvPr/>
        </p:nvSpPr>
        <p:spPr>
          <a:xfrm>
            <a:off x="3814527" y="5075833"/>
            <a:ext cx="4698750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ไฟล์ </a:t>
            </a:r>
            <a:r>
              <a:rPr lang="en-US" dirty="0"/>
              <a:t>.env </a:t>
            </a:r>
            <a:r>
              <a:rPr lang="th-TH" dirty="0"/>
              <a:t>เพื่อ </a:t>
            </a:r>
            <a:r>
              <a:rPr lang="en-US" dirty="0"/>
              <a:t>config database </a:t>
            </a:r>
            <a:r>
              <a:rPr lang="th-TH" dirty="0"/>
              <a:t>ที่ใช้งาน</a:t>
            </a:r>
          </a:p>
          <a:p>
            <a:pPr algn="ctr"/>
            <a:r>
              <a:rPr lang="en-US" dirty="0"/>
              <a:t>Sql server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494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1DEE-65BC-4700-A9A2-ACE8E535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th-TH" dirty="0"/>
              <a:t>ตัวอย่าง </a:t>
            </a:r>
            <a:r>
              <a:rPr lang="en-US" dirty="0"/>
              <a:t>| Main Controller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7D640-E700-4C2B-BF0A-19B2EB4C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0" y="600075"/>
            <a:ext cx="4333510" cy="30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72329-2618-495D-AC48-F5E73BA3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7" y="3772310"/>
            <a:ext cx="4333510" cy="23707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962B9D-3684-4F19-BA6F-04196301F4BE}"/>
              </a:ext>
            </a:extLst>
          </p:cNvPr>
          <p:cNvSpPr/>
          <p:nvPr/>
        </p:nvSpPr>
        <p:spPr>
          <a:xfrm>
            <a:off x="2057400" y="2970805"/>
            <a:ext cx="1844040" cy="60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3E92E-1AC0-480A-9349-3683E309B89E}"/>
              </a:ext>
            </a:extLst>
          </p:cNvPr>
          <p:cNvSpPr txBox="1"/>
          <p:nvPr/>
        </p:nvSpPr>
        <p:spPr>
          <a:xfrm>
            <a:off x="2057400" y="3518020"/>
            <a:ext cx="1844040" cy="307777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Validate data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52240-B468-4A56-A1FD-A93F61A1CB3D}"/>
              </a:ext>
            </a:extLst>
          </p:cNvPr>
          <p:cNvSpPr/>
          <p:nvPr/>
        </p:nvSpPr>
        <p:spPr>
          <a:xfrm>
            <a:off x="1835150" y="1467189"/>
            <a:ext cx="1181100" cy="17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02648-2014-47BB-99CE-D6FC3B4FAD5D}"/>
              </a:ext>
            </a:extLst>
          </p:cNvPr>
          <p:cNvSpPr txBox="1"/>
          <p:nvPr/>
        </p:nvSpPr>
        <p:spPr>
          <a:xfrm>
            <a:off x="3143250" y="1398855"/>
            <a:ext cx="1844040" cy="307777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Import http</a:t>
            </a:r>
            <a:endParaRPr lang="th-TH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17759-828A-41E5-8B52-FA22061DB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75" y="600075"/>
            <a:ext cx="4527550" cy="25733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314C32-E019-46C1-93F2-DF7E12EE4E13}"/>
              </a:ext>
            </a:extLst>
          </p:cNvPr>
          <p:cNvSpPr/>
          <p:nvPr/>
        </p:nvSpPr>
        <p:spPr>
          <a:xfrm>
            <a:off x="714375" y="4084306"/>
            <a:ext cx="3802112" cy="60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A46CC5-0AB5-42E8-8F88-FEDE33D695A1}"/>
              </a:ext>
            </a:extLst>
          </p:cNvPr>
          <p:cNvSpPr/>
          <p:nvPr/>
        </p:nvSpPr>
        <p:spPr>
          <a:xfrm>
            <a:off x="714375" y="4960021"/>
            <a:ext cx="3802112" cy="120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4685A4A-B8ED-473E-90EA-95660F5AE09B}"/>
              </a:ext>
            </a:extLst>
          </p:cNvPr>
          <p:cNvSpPr/>
          <p:nvPr/>
        </p:nvSpPr>
        <p:spPr>
          <a:xfrm>
            <a:off x="4743450" y="4171950"/>
            <a:ext cx="2705100" cy="512431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API</a:t>
            </a:r>
            <a:endParaRPr lang="th-TH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A95DE879-A747-4835-B41B-AE055FE9DE8B}"/>
              </a:ext>
            </a:extLst>
          </p:cNvPr>
          <p:cNvSpPr/>
          <p:nvPr/>
        </p:nvSpPr>
        <p:spPr>
          <a:xfrm>
            <a:off x="4743450" y="5382496"/>
            <a:ext cx="2705100" cy="512431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success</a:t>
            </a:r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5ADD54-7FCD-41F5-BD48-1EAB400E979A}"/>
              </a:ext>
            </a:extLst>
          </p:cNvPr>
          <p:cNvSpPr/>
          <p:nvPr/>
        </p:nvSpPr>
        <p:spPr>
          <a:xfrm>
            <a:off x="5547494" y="2188831"/>
            <a:ext cx="3044056" cy="60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B45B224C-E26F-4492-AB04-BFAC4AD91999}"/>
              </a:ext>
            </a:extLst>
          </p:cNvPr>
          <p:cNvSpPr/>
          <p:nvPr/>
        </p:nvSpPr>
        <p:spPr>
          <a:xfrm>
            <a:off x="8829675" y="2362200"/>
            <a:ext cx="2705100" cy="512431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View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221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965F-2A98-4EB6-8849-C8CC6380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B7A72BF-B4B2-46C7-91E5-5D5564A4D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8158"/>
              </p:ext>
            </p:extLst>
          </p:nvPr>
        </p:nvGraphicFramePr>
        <p:xfrm>
          <a:off x="121719" y="855467"/>
          <a:ext cx="11339967" cy="346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989">
                  <a:extLst>
                    <a:ext uri="{9D8B030D-6E8A-4147-A177-3AD203B41FA5}">
                      <a16:colId xmlns:a16="http://schemas.microsoft.com/office/drawing/2014/main" val="31459699"/>
                    </a:ext>
                  </a:extLst>
                </a:gridCol>
                <a:gridCol w="3779989">
                  <a:extLst>
                    <a:ext uri="{9D8B030D-6E8A-4147-A177-3AD203B41FA5}">
                      <a16:colId xmlns:a16="http://schemas.microsoft.com/office/drawing/2014/main" val="88344173"/>
                    </a:ext>
                  </a:extLst>
                </a:gridCol>
                <a:gridCol w="3779989">
                  <a:extLst>
                    <a:ext uri="{9D8B030D-6E8A-4147-A177-3AD203B41FA5}">
                      <a16:colId xmlns:a16="http://schemas.microsoft.com/office/drawing/2014/main" val="281617394"/>
                    </a:ext>
                  </a:extLst>
                </a:gridCol>
              </a:tblGrid>
              <a:tr h="452239">
                <a:tc>
                  <a:txBody>
                    <a:bodyPr/>
                    <a:lstStyle/>
                    <a:p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02983"/>
                  </a:ext>
                </a:extLst>
              </a:tr>
              <a:tr h="1672664">
                <a:tc>
                  <a:txBody>
                    <a:bodyPr/>
                    <a:lstStyle/>
                    <a:p>
                      <a:r>
                        <a:rPr lang="en-US" sz="1200" dirty="0"/>
                        <a:t>.env file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DB_CONNECTION=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sqlsrv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DB_HOST=10.100.1.47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DB_PORT=49382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DB_DATABASE=SIAM_EPSINFDB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DB_USERNAME=wiss01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DB_PASSWORD=wiss01@app</a:t>
                      </a:r>
                    </a:p>
                    <a:p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80374"/>
                  </a:ext>
                </a:extLst>
              </a:tr>
              <a:tr h="780577">
                <a:tc>
                  <a:txBody>
                    <a:bodyPr/>
                    <a:lstStyle/>
                    <a:p>
                      <a:r>
                        <a:rPr lang="en-US" sz="1200" dirty="0" err="1"/>
                        <a:t>WissApiController.php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$result = DB::select('select * from TMIFIO');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json_encode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($result);</a:t>
                      </a:r>
                    </a:p>
                    <a:p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26504"/>
                  </a:ext>
                </a:extLst>
              </a:tr>
              <a:tr h="557555">
                <a:tc>
                  <a:txBody>
                    <a:bodyPr/>
                    <a:lstStyle/>
                    <a:p>
                      <a:r>
                        <a:rPr lang="en-US" sz="1200" dirty="0"/>
                        <a:t>Test command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Php artisan serve</a:t>
                      </a:r>
                    </a:p>
                    <a:p>
                      <a:r>
                        <a:rPr lang="en-US" sz="1200" dirty="0"/>
                        <a:t>curl </a:t>
                      </a:r>
                      <a:r>
                        <a:rPr lang="en-US" sz="1200" dirty="0">
                          <a:hlinkClick r:id="rId2"/>
                        </a:rPr>
                        <a:t>http://10.100.1.94:8080/wissdemo01/public/api/wiss-apis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87138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5EC472D-63CD-44FD-A7EF-3CB9D4100F92}"/>
              </a:ext>
            </a:extLst>
          </p:cNvPr>
          <p:cNvSpPr/>
          <p:nvPr/>
        </p:nvSpPr>
        <p:spPr>
          <a:xfrm>
            <a:off x="121719" y="4469251"/>
            <a:ext cx="4698750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การ </a:t>
            </a:r>
            <a:r>
              <a:rPr lang="en-US" dirty="0"/>
              <a:t>connect </a:t>
            </a:r>
            <a:r>
              <a:rPr lang="th-TH" dirty="0"/>
              <a:t>กับ </a:t>
            </a:r>
            <a:r>
              <a:rPr lang="en-US" dirty="0"/>
              <a:t>sql server </a:t>
            </a:r>
            <a:r>
              <a:rPr lang="th-TH" dirty="0"/>
              <a:t>โดยใช้ </a:t>
            </a:r>
            <a:r>
              <a:rPr lang="en-US" dirty="0"/>
              <a:t>Laravel </a:t>
            </a:r>
            <a:r>
              <a:rPr lang="th-TH" dirty="0"/>
              <a:t>และ เขียน </a:t>
            </a:r>
            <a:r>
              <a:rPr lang="en-US" dirty="0"/>
              <a:t>web api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9852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6A7-936B-4AA1-88B8-174DD07B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Handled by resource controller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19EC6-BA66-4335-8220-635DF43A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703686"/>
            <a:ext cx="11145805" cy="3839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A40132-632F-4A32-9A5A-C6195F3F8408}"/>
              </a:ext>
            </a:extLst>
          </p:cNvPr>
          <p:cNvSpPr/>
          <p:nvPr/>
        </p:nvSpPr>
        <p:spPr>
          <a:xfrm>
            <a:off x="764515" y="4646408"/>
            <a:ext cx="4698750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</a:t>
            </a:r>
            <a:r>
              <a:rPr lang="th-TH" dirty="0"/>
              <a:t>พื้นฐานของ </a:t>
            </a:r>
            <a:r>
              <a:rPr lang="en-US" dirty="0"/>
              <a:t>Laravel (MVC)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805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237D-2D2C-4D16-B72E-0452C2DF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SQL server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69D4C-14C0-4FD0-AF02-9DA8BFB01F42}"/>
              </a:ext>
            </a:extLst>
          </p:cNvPr>
          <p:cNvSpPr txBox="1"/>
          <p:nvPr/>
        </p:nvSpPr>
        <p:spPr>
          <a:xfrm>
            <a:off x="1038225" y="1143000"/>
            <a:ext cx="7924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https:/medium.com/@anurat/%E0%B9%80%E0%B8%8A%E0%B8%B7%E0%B9%88%E0%B8%AD%E0%B8%A1%E0%B8%95%E0%B9%88%E0%B8%AD-sql-server-%E0%B8%81%E0%B8%B1%E0%B8%9A-laravel-%E0%B8%9A%E0%B8%99-windows-d724aec1ea02</a:t>
            </a:r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Download file e.g. php_sqlsrv_81_ts_x64.dll</a:t>
            </a:r>
          </a:p>
          <a:p>
            <a:pPr marL="514350" indent="-514350">
              <a:buAutoNum type="arabicPeriod"/>
            </a:pPr>
            <a:r>
              <a:rPr lang="en-US" dirty="0"/>
              <a:t>Copy to php/</a:t>
            </a:r>
            <a:r>
              <a:rPr lang="en-US" dirty="0" err="1"/>
              <a:t>ext</a:t>
            </a:r>
            <a:r>
              <a:rPr lang="en-US" dirty="0"/>
              <a:t> folder</a:t>
            </a:r>
          </a:p>
          <a:p>
            <a:pPr marL="514350" indent="-514350">
              <a:buAutoNum type="arabicPeriod"/>
            </a:pPr>
            <a:r>
              <a:rPr lang="en-US" dirty="0"/>
              <a:t>Add link in php.ini e.g. extension=php_sqlsrv_81_ts_x64 (</a:t>
            </a:r>
            <a:r>
              <a:rPr lang="th-TH" dirty="0"/>
              <a:t>สุดท้ายใช้อีกตัว)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Php artisan serve</a:t>
            </a:r>
          </a:p>
          <a:p>
            <a:pPr marL="514350" indent="-514350">
              <a:buAutoNum type="arabicPeriod"/>
            </a:pP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94BB1-64E7-4475-B1E7-EC7BD98FDEDA}"/>
              </a:ext>
            </a:extLst>
          </p:cNvPr>
          <p:cNvSpPr/>
          <p:nvPr/>
        </p:nvSpPr>
        <p:spPr>
          <a:xfrm>
            <a:off x="4141457" y="5120269"/>
            <a:ext cx="7600887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ขั้นตอน </a:t>
            </a:r>
            <a:r>
              <a:rPr lang="en-US" dirty="0"/>
              <a:t>connect </a:t>
            </a:r>
            <a:r>
              <a:rPr lang="th-TH" dirty="0"/>
              <a:t>กับ </a:t>
            </a:r>
            <a:r>
              <a:rPr lang="en-US" dirty="0"/>
              <a:t>sql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446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3F9E-AE72-4660-AB36-7CE9863F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BC115-A751-4204-B031-7904ED6E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0491"/>
            <a:ext cx="4483942" cy="5337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750A1-9BA9-4C37-B527-3B830167C87B}"/>
              </a:ext>
            </a:extLst>
          </p:cNvPr>
          <p:cNvSpPr/>
          <p:nvPr/>
        </p:nvSpPr>
        <p:spPr>
          <a:xfrm>
            <a:off x="4689695" y="4540848"/>
            <a:ext cx="5350597" cy="1189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รูปการณ์ </a:t>
            </a:r>
            <a:r>
              <a:rPr lang="en-US" dirty="0"/>
              <a:t>config php.ini </a:t>
            </a:r>
            <a:r>
              <a:rPr lang="th-TH" dirty="0"/>
              <a:t>บน </a:t>
            </a:r>
            <a:r>
              <a:rPr lang="en-US" dirty="0"/>
              <a:t>web server, </a:t>
            </a:r>
            <a:r>
              <a:rPr lang="en-US" dirty="0" err="1"/>
              <a:t>xampp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296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E87D9-989A-41BD-8090-BB4F98B4F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develop Store Procedure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A31C98-C068-48C1-88D5-EE6BEB3CB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24 Feb 2022</a:t>
            </a:r>
          </a:p>
        </p:txBody>
      </p:sp>
    </p:spTree>
    <p:extLst>
      <p:ext uri="{BB962C8B-B14F-4D97-AF65-F5344CB8AC3E}">
        <p14:creationId xmlns:p14="http://schemas.microsoft.com/office/powerpoint/2010/main" val="211088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2C5C5C-E83B-41C2-A72B-C1B822D8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Store Procedure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EDF424E-BBBF-42F7-A331-4CC99BDAA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2005"/>
              </p:ext>
            </p:extLst>
          </p:nvPr>
        </p:nvGraphicFramePr>
        <p:xfrm>
          <a:off x="264920" y="719666"/>
          <a:ext cx="1170773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869">
                  <a:extLst>
                    <a:ext uri="{9D8B030D-6E8A-4147-A177-3AD203B41FA5}">
                      <a16:colId xmlns:a16="http://schemas.microsoft.com/office/drawing/2014/main" val="3075870713"/>
                    </a:ext>
                  </a:extLst>
                </a:gridCol>
                <a:gridCol w="5853869">
                  <a:extLst>
                    <a:ext uri="{9D8B030D-6E8A-4147-A177-3AD203B41FA5}">
                      <a16:colId xmlns:a16="http://schemas.microsoft.com/office/drawing/2014/main" val="131464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26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Use Excel online for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https://aisingroupap01.sharepoint.com/:x:/s/ITM/EdGCycUJhoVJvGWKfUm5Y-EBog7ZRNksxqD2dvF-bVD6Ow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3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Dev on </a:t>
                      </a:r>
                      <a:r>
                        <a:rPr lang="en-US" dirty="0" err="1"/>
                        <a:t>VsCode</a:t>
                      </a:r>
                      <a:r>
                        <a:rPr lang="en-US" dirty="0"/>
                        <a:t> &amp; Use GitHub for sharing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https://github.com/traitet/wisssql01.git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18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Create/alter store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Test store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0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Update Excel Online File e.g. how to call,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51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9883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560690-22B2-4313-9E89-404BCFE6CE57}"/>
              </a:ext>
            </a:extLst>
          </p:cNvPr>
          <p:cNvSpPr txBox="1"/>
          <p:nvPr/>
        </p:nvSpPr>
        <p:spPr>
          <a:xfrm>
            <a:off x="8024501" y="1016950"/>
            <a:ext cx="51275" cy="299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68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D8C0-AB6B-4C92-8879-4611DBA8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180CC-BBA2-4CC2-A36A-B76B0198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6" y="782111"/>
            <a:ext cx="4193711" cy="282766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08ADB2-E1EE-4E2A-AE54-6CD59A9E9876}"/>
              </a:ext>
            </a:extLst>
          </p:cNvPr>
          <p:cNvSpPr/>
          <p:nvPr/>
        </p:nvSpPr>
        <p:spPr>
          <a:xfrm>
            <a:off x="344106" y="3791813"/>
            <a:ext cx="4193710" cy="392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3F677-8F6E-4C5A-9B75-F800947772E6}"/>
              </a:ext>
            </a:extLst>
          </p:cNvPr>
          <p:cNvSpPr/>
          <p:nvPr/>
        </p:nvSpPr>
        <p:spPr>
          <a:xfrm>
            <a:off x="4768303" y="3791812"/>
            <a:ext cx="3119465" cy="392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A761A-C7FA-446B-95D7-E0795FAB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67" y="782111"/>
            <a:ext cx="3206002" cy="2827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F62159-E0EF-41DB-9D3D-2D9E29A5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255" y="782111"/>
            <a:ext cx="3119465" cy="28247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E39E33-74DA-4970-93C6-F504A2806996}"/>
              </a:ext>
            </a:extLst>
          </p:cNvPr>
          <p:cNvSpPr/>
          <p:nvPr/>
        </p:nvSpPr>
        <p:spPr>
          <a:xfrm>
            <a:off x="8118255" y="3788850"/>
            <a:ext cx="3119465" cy="392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C156B-0D15-4309-96C2-24ABFEF32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06" y="4363532"/>
            <a:ext cx="7133019" cy="212336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9BB73D-A80D-4064-874C-07F19D5D43DF}"/>
              </a:ext>
            </a:extLst>
          </p:cNvPr>
          <p:cNvSpPr/>
          <p:nvPr/>
        </p:nvSpPr>
        <p:spPr>
          <a:xfrm>
            <a:off x="8118254" y="5879565"/>
            <a:ext cx="3119465" cy="392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Online (Design)</a:t>
            </a:r>
          </a:p>
        </p:txBody>
      </p:sp>
    </p:spTree>
    <p:extLst>
      <p:ext uri="{BB962C8B-B14F-4D97-AF65-F5344CB8AC3E}">
        <p14:creationId xmlns:p14="http://schemas.microsoft.com/office/powerpoint/2010/main" val="1365427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B718-4A75-4598-8ABC-35FF6BD4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AEBCC-D09A-4BF2-95AD-450A26274D40}"/>
              </a:ext>
            </a:extLst>
          </p:cNvPr>
          <p:cNvSpPr txBox="1"/>
          <p:nvPr/>
        </p:nvSpPr>
        <p:spPr>
          <a:xfrm>
            <a:off x="866775" y="1000125"/>
            <a:ext cx="103155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[SIAM_EPSINFDB]</a:t>
            </a: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/****** Object:  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StoredProcedure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dbo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].[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interface_sap_po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   Script Date: 23/02/2022 3:34:58 PM ******/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ANSI_NULLS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QUOTED_IDENTIFIER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=========================================================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interface_sap_po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Created by : Nuttawut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Created date : 23-02-2022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Updated date : 23-02-2022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=========================================================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PROCEDURE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dbo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].[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interface_sap_po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@start_date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VARCHAR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@end_date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VARCHAR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@doc_num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VARCHAR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800" b="0" dirty="0">
                <a:solidFill>
                  <a:srgbClr val="B5CEA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@record_count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DECLARE @start_dateAS VARCHAR(8) = '20190524'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DECLARE @end_date AS VARCHAR(8) = '20210524'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DECLARE @doc_num AS VARCHAR(100) = ''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DECLARE @record_count AS INT = 100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(@record_count )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RIDTTIFPO, PONUM, ITEMID, DOCTYPE, VENDORID, PAYMENTTERM, INCOTERM1, INCOTERM2, CURRENCYID,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PURORG, PURGRP, COMPID, ISINVESTMENT, MATID, TXTCOMMENT, QUANTITY, UNIT, REQUIREDDATE, UNITPRICE, MATGRP,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PLANT, VATID, DEPTID, GLACCOUNT, INVESTMENTID, PRODUCTID, MACHINEID, PRODUCTIONLINEID, REQUIREDBY, PODATE,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CREATEDDATE, IFSTATUS, CARRYSTATUS, IFMESSAGE, OPTFIELD1, OPTFIELD2, OPTFIELD3, OPTFIELD4, OPTFIELD5, OPTFIELD6, OPTFIELD7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TTIFPO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IFSTATUS = </a:t>
            </a:r>
            <a:r>
              <a:rPr lang="en-US" sz="800" b="0" dirty="0">
                <a:solidFill>
                  <a:srgbClr val="CE917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'E'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PODATE &gt;= @start_date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PODATE &lt;= @end_date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PONUM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'%'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@doc_num + </a:t>
            </a:r>
            <a:r>
              <a:rPr lang="en-US" sz="800" b="0" dirty="0">
                <a:solidFill>
                  <a:srgbClr val="CE9178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'%'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 BY</a:t>
            </a:r>
            <a: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RIDTTIFPO, PONUM</a:t>
            </a: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 b="0" dirty="0">
                <a:solidFill>
                  <a:srgbClr val="D4D4D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EXEC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interface_sap_po</a:t>
            </a:r>
            <a:r>
              <a:rPr lang="en-US" sz="800" b="0" dirty="0">
                <a:solidFill>
                  <a:srgbClr val="6A99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'20190101', '20220101','',100</a:t>
            </a:r>
            <a:endParaRPr lang="en-US" sz="800" b="0" dirty="0">
              <a:solidFill>
                <a:srgbClr val="D4D4D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D04A1-6E4C-411F-8608-597D181E00D4}"/>
              </a:ext>
            </a:extLst>
          </p:cNvPr>
          <p:cNvSpPr/>
          <p:nvPr/>
        </p:nvSpPr>
        <p:spPr>
          <a:xfrm>
            <a:off x="838200" y="2590800"/>
            <a:ext cx="2514600" cy="752475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435234E-E143-48F1-A7F2-C44036EE1A7D}"/>
              </a:ext>
            </a:extLst>
          </p:cNvPr>
          <p:cNvSpPr/>
          <p:nvPr/>
        </p:nvSpPr>
        <p:spPr>
          <a:xfrm>
            <a:off x="3552825" y="2676525"/>
            <a:ext cx="1143000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9F640-B9A7-40B1-B8A2-B24977A428F7}"/>
              </a:ext>
            </a:extLst>
          </p:cNvPr>
          <p:cNvSpPr txBox="1"/>
          <p:nvPr/>
        </p:nvSpPr>
        <p:spPr>
          <a:xfrm>
            <a:off x="4933950" y="2762905"/>
            <a:ext cx="3324225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Default Basic Parameter</a:t>
            </a:r>
          </a:p>
        </p:txBody>
      </p:sp>
    </p:spTree>
    <p:extLst>
      <p:ext uri="{BB962C8B-B14F-4D97-AF65-F5344CB8AC3E}">
        <p14:creationId xmlns:p14="http://schemas.microsoft.com/office/powerpoint/2010/main" val="249093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D68E-C952-46F7-9A38-B10C8B66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| </a:t>
            </a:r>
            <a:r>
              <a:rPr lang="en-US" dirty="0" err="1"/>
              <a:t>web.php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9696-A7BF-45BC-998F-8C2B8E05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8" y="600075"/>
            <a:ext cx="4824832" cy="5810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4664DE-5FFE-4616-BCCF-7778A089E77F}"/>
              </a:ext>
            </a:extLst>
          </p:cNvPr>
          <p:cNvSpPr/>
          <p:nvPr/>
        </p:nvSpPr>
        <p:spPr>
          <a:xfrm>
            <a:off x="1480318" y="2741282"/>
            <a:ext cx="3396481" cy="563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13985E-BAA6-438A-9E4C-A12039FE2DDB}"/>
              </a:ext>
            </a:extLst>
          </p:cNvPr>
          <p:cNvSpPr/>
          <p:nvPr/>
        </p:nvSpPr>
        <p:spPr>
          <a:xfrm>
            <a:off x="5267325" y="2428877"/>
            <a:ext cx="3886200" cy="1000123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Post </a:t>
            </a:r>
            <a:r>
              <a:rPr lang="en-US" sz="1800" dirty="0">
                <a:sym typeface="Wingdings" panose="05000000000000000000" pitchFamily="2" charset="2"/>
              </a:rPr>
              <a:t> Call controller </a:t>
            </a:r>
          </a:p>
          <a:p>
            <a:pPr marL="514350" indent="-514350">
              <a:buAutoNum type="arabicParenR"/>
            </a:pPr>
            <a:r>
              <a:rPr lang="en-US" sz="1800" dirty="0">
                <a:sym typeface="Wingdings" panose="05000000000000000000" pitchFamily="2" charset="2"/>
              </a:rPr>
              <a:t>Call getData</a:t>
            </a:r>
          </a:p>
          <a:p>
            <a:pPr marL="514350" indent="-514350">
              <a:buAutoNum type="arabicParenR"/>
            </a:pPr>
            <a:r>
              <a:rPr lang="en-US" sz="1800" dirty="0">
                <a:sym typeface="Wingdings" panose="05000000000000000000" pitchFamily="2" charset="2"/>
              </a:rPr>
              <a:t>Return view (View = main.blade.php)</a:t>
            </a:r>
            <a:endParaRPr lang="th-TH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3D52F-2024-4E62-B959-D7A43AFC46EB}"/>
              </a:ext>
            </a:extLst>
          </p:cNvPr>
          <p:cNvSpPr/>
          <p:nvPr/>
        </p:nvSpPr>
        <p:spPr>
          <a:xfrm>
            <a:off x="1480317" y="1493507"/>
            <a:ext cx="3396481" cy="563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A18FC58-41EA-4618-97B9-B0369863404B}"/>
              </a:ext>
            </a:extLst>
          </p:cNvPr>
          <p:cNvSpPr/>
          <p:nvPr/>
        </p:nvSpPr>
        <p:spPr>
          <a:xfrm>
            <a:off x="5267325" y="1200150"/>
            <a:ext cx="3886200" cy="1000123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Get </a:t>
            </a:r>
          </a:p>
          <a:p>
            <a:r>
              <a:rPr lang="en-US" sz="1800" dirty="0"/>
              <a:t>1) Call [root path]/welcome e.g. 10.100.1.94/welcome</a:t>
            </a:r>
          </a:p>
          <a:p>
            <a:r>
              <a:rPr lang="en-US" sz="1800" dirty="0"/>
              <a:t>2) Show view </a:t>
            </a:r>
            <a:r>
              <a:rPr lang="en-US" sz="1800" dirty="0" err="1"/>
              <a:t>webcome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11993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4067-D0B3-4F48-84DD-7E983039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SB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6009E-8916-4961-AE3F-2CC2FACF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9636"/>
            <a:ext cx="5476875" cy="5643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C27BD-4A59-4A43-8FE2-9537549663FB}"/>
              </a:ext>
            </a:extLst>
          </p:cNvPr>
          <p:cNvSpPr/>
          <p:nvPr/>
        </p:nvSpPr>
        <p:spPr>
          <a:xfrm>
            <a:off x="1181100" y="2133600"/>
            <a:ext cx="1895475" cy="42091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3BE6885-650F-4A48-ABB3-0F09EA3F3517}"/>
              </a:ext>
            </a:extLst>
          </p:cNvPr>
          <p:cNvSpPr/>
          <p:nvPr/>
        </p:nvSpPr>
        <p:spPr>
          <a:xfrm>
            <a:off x="3657600" y="2928938"/>
            <a:ext cx="3886200" cy="1000123"/>
          </a:xfrm>
          <a:prstGeom prst="wedgeRectCallout">
            <a:avLst>
              <a:gd name="adj1" fmla="val -56748"/>
              <a:gd name="adj2" fmla="val 1417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copy all for sample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5EB20-EBC6-43EC-AE9E-857E4B4B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38" y="699636"/>
            <a:ext cx="2050236" cy="493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A52400-E301-4B7F-B430-368913BF29BA}"/>
              </a:ext>
            </a:extLst>
          </p:cNvPr>
          <p:cNvSpPr/>
          <p:nvPr/>
        </p:nvSpPr>
        <p:spPr>
          <a:xfrm>
            <a:off x="7909038" y="876300"/>
            <a:ext cx="1895475" cy="47572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337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90DD-DB50-4FED-B474-0A4ABEC3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View | Main.blade.php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07FE5-2D04-4DC8-BC4E-69C7EF52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00075"/>
            <a:ext cx="6763308" cy="5499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038922-DC7E-493D-A0F1-81984958A100}"/>
              </a:ext>
            </a:extLst>
          </p:cNvPr>
          <p:cNvSpPr/>
          <p:nvPr/>
        </p:nvSpPr>
        <p:spPr>
          <a:xfrm>
            <a:off x="1223143" y="3171824"/>
            <a:ext cx="1920107" cy="2571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05617-ADBA-4BCD-A6E3-189BAFB0E372}"/>
              </a:ext>
            </a:extLst>
          </p:cNvPr>
          <p:cNvSpPr/>
          <p:nvPr/>
        </p:nvSpPr>
        <p:spPr>
          <a:xfrm>
            <a:off x="3613918" y="2152649"/>
            <a:ext cx="3853682" cy="7429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3AEE9-B291-40E9-920C-BE29A9D96A79}"/>
              </a:ext>
            </a:extLst>
          </p:cNvPr>
          <p:cNvSpPr/>
          <p:nvPr/>
        </p:nvSpPr>
        <p:spPr>
          <a:xfrm>
            <a:off x="3613918" y="2987731"/>
            <a:ext cx="3853682" cy="29558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A7CBA-53E1-4CD5-891C-09A3E5F1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58" y="600075"/>
            <a:ext cx="4357769" cy="2146724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50BC564-4B40-40C7-A9DB-B64B8C487105}"/>
              </a:ext>
            </a:extLst>
          </p:cNvPr>
          <p:cNvSpPr/>
          <p:nvPr/>
        </p:nvSpPr>
        <p:spPr>
          <a:xfrm>
            <a:off x="7986451" y="2834443"/>
            <a:ext cx="2705100" cy="512431"/>
          </a:xfrm>
          <a:prstGeom prst="wedgeRectCallout">
            <a:avLst>
              <a:gd name="adj1" fmla="val -21537"/>
              <a:gd name="adj2" fmla="val -7690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 data table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2F302-8FC2-4801-9F77-255832BAA0FD}"/>
              </a:ext>
            </a:extLst>
          </p:cNvPr>
          <p:cNvSpPr/>
          <p:nvPr/>
        </p:nvSpPr>
        <p:spPr>
          <a:xfrm>
            <a:off x="8015026" y="954094"/>
            <a:ext cx="3853682" cy="17927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BE0A9D-3BEC-4318-B801-7D1D75668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857" y="3511127"/>
            <a:ext cx="4363825" cy="23927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58166-F61A-45AE-A45C-E178E254FAB9}"/>
              </a:ext>
            </a:extLst>
          </p:cNvPr>
          <p:cNvSpPr/>
          <p:nvPr/>
        </p:nvSpPr>
        <p:spPr>
          <a:xfrm>
            <a:off x="8977313" y="3705225"/>
            <a:ext cx="428626" cy="15716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7F50E-0AC3-44EE-97E2-8A2CEBDCF2FA}"/>
              </a:ext>
            </a:extLst>
          </p:cNvPr>
          <p:cNvSpPr/>
          <p:nvPr/>
        </p:nvSpPr>
        <p:spPr>
          <a:xfrm>
            <a:off x="7986451" y="4743450"/>
            <a:ext cx="3853682" cy="13494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874087E-8EF2-4A6E-BA7D-6CC79C4CD8C4}"/>
              </a:ext>
            </a:extLst>
          </p:cNvPr>
          <p:cNvSpPr/>
          <p:nvPr/>
        </p:nvSpPr>
        <p:spPr>
          <a:xfrm>
            <a:off x="10331449" y="3606173"/>
            <a:ext cx="1712651" cy="324478"/>
          </a:xfrm>
          <a:prstGeom prst="wedgeRectCallout">
            <a:avLst>
              <a:gd name="adj1" fmla="val -67142"/>
              <a:gd name="adj2" fmla="val -1618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Link to main controller</a:t>
            </a:r>
            <a:endParaRPr lang="th-TH" sz="16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F159305-999F-4BA4-A58D-9CBFB19056BE}"/>
              </a:ext>
            </a:extLst>
          </p:cNvPr>
          <p:cNvSpPr/>
          <p:nvPr/>
        </p:nvSpPr>
        <p:spPr>
          <a:xfrm>
            <a:off x="10331448" y="4487235"/>
            <a:ext cx="1712651" cy="324478"/>
          </a:xfrm>
          <a:prstGeom prst="wedgeRectCallout">
            <a:avLst>
              <a:gd name="adj1" fmla="val -46008"/>
              <a:gd name="adj2" fmla="val 7970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Show data table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49582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3812-2278-4BC4-9DC8-04DD3EDB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service | php artisan serve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8788-0065-4C15-8C13-62A8F63D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5840"/>
            <a:ext cx="6391389" cy="5709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AAEC9-D543-404C-9425-399072EC1FDF}"/>
              </a:ext>
            </a:extLst>
          </p:cNvPr>
          <p:cNvSpPr/>
          <p:nvPr/>
        </p:nvSpPr>
        <p:spPr>
          <a:xfrm>
            <a:off x="2375668" y="6052160"/>
            <a:ext cx="3167882" cy="4629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365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A52A-ED48-45AE-8607-E1466822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web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B2E77-E69F-43A9-83BA-6C0EAED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0075"/>
            <a:ext cx="5143500" cy="4756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99CA4B-D38B-4582-A2D5-4B8E04E6FD3F}"/>
              </a:ext>
            </a:extLst>
          </p:cNvPr>
          <p:cNvSpPr/>
          <p:nvPr/>
        </p:nvSpPr>
        <p:spPr>
          <a:xfrm>
            <a:off x="838200" y="5449078"/>
            <a:ext cx="5143500" cy="979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Basic report template</a:t>
            </a:r>
          </a:p>
          <a:p>
            <a:pPr algn="ctr"/>
            <a:r>
              <a:rPr lang="en-US" sz="1600" dirty="0"/>
              <a:t>View = /basic-report</a:t>
            </a:r>
          </a:p>
          <a:p>
            <a:pPr algn="ctr"/>
            <a:r>
              <a:rPr lang="en-US" sz="1600" dirty="0"/>
              <a:t>Route : return view(‘basic-report’)</a:t>
            </a:r>
            <a:endParaRPr lang="th-TH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C1016-DC1C-4675-A637-905D5454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5681722"/>
            <a:ext cx="2922587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0557C-3AFE-488E-9DFB-5F2253E4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206" y="600075"/>
            <a:ext cx="4360794" cy="4712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55D1FD-B92E-4E76-9631-95AD6C3C1991}"/>
              </a:ext>
            </a:extLst>
          </p:cNvPr>
          <p:cNvSpPr/>
          <p:nvPr/>
        </p:nvSpPr>
        <p:spPr>
          <a:xfrm>
            <a:off x="3187700" y="2794000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Report</a:t>
            </a:r>
            <a:endParaRPr lang="th-T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13C3AC-B122-4890-86B9-534AB738F22F}"/>
              </a:ext>
            </a:extLst>
          </p:cNvPr>
          <p:cNvSpPr/>
          <p:nvPr/>
        </p:nvSpPr>
        <p:spPr>
          <a:xfrm>
            <a:off x="8331200" y="2794000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Pare’s</a:t>
            </a:r>
            <a:r>
              <a:rPr lang="en-US" dirty="0"/>
              <a:t> report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8729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A52A-ED48-45AE-8607-E1466822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web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B2E77-E69F-43A9-83BA-6C0EAED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00075"/>
            <a:ext cx="3686024" cy="4756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99CA4B-D38B-4582-A2D5-4B8E04E6FD3F}"/>
              </a:ext>
            </a:extLst>
          </p:cNvPr>
          <p:cNvSpPr/>
          <p:nvPr/>
        </p:nvSpPr>
        <p:spPr>
          <a:xfrm>
            <a:off x="139701" y="5449078"/>
            <a:ext cx="3686024" cy="979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Basic report template</a:t>
            </a:r>
          </a:p>
          <a:p>
            <a:pPr algn="ctr"/>
            <a:r>
              <a:rPr lang="en-US" sz="2000" dirty="0"/>
              <a:t>View = /basic-report</a:t>
            </a:r>
          </a:p>
          <a:p>
            <a:pPr algn="ctr"/>
            <a:r>
              <a:rPr lang="en-US" sz="2000" dirty="0"/>
              <a:t>Route : return view(‘basic-report’)</a:t>
            </a:r>
            <a:endParaRPr lang="th-TH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0557C-3AFE-488E-9DFB-5F2253E4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53" y="600075"/>
            <a:ext cx="4030766" cy="43561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55D1FD-B92E-4E76-9631-95AD6C3C1991}"/>
              </a:ext>
            </a:extLst>
          </p:cNvPr>
          <p:cNvSpPr/>
          <p:nvPr/>
        </p:nvSpPr>
        <p:spPr>
          <a:xfrm>
            <a:off x="1638300" y="3302000"/>
            <a:ext cx="20574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Report</a:t>
            </a:r>
            <a:endParaRPr lang="th-T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13C3AC-B122-4890-86B9-534AB738F22F}"/>
              </a:ext>
            </a:extLst>
          </p:cNvPr>
          <p:cNvSpPr/>
          <p:nvPr/>
        </p:nvSpPr>
        <p:spPr>
          <a:xfrm>
            <a:off x="5003800" y="3225800"/>
            <a:ext cx="2527300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Pare’s</a:t>
            </a:r>
            <a:r>
              <a:rPr lang="en-US"/>
              <a:t> report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45635-BCB0-4B6C-A794-E3442F0D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48" y="600074"/>
            <a:ext cx="3786995" cy="475655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E3A83F-0226-4174-9DD0-C0A9949367A8}"/>
              </a:ext>
            </a:extLst>
          </p:cNvPr>
          <p:cNvSpPr/>
          <p:nvPr/>
        </p:nvSpPr>
        <p:spPr>
          <a:xfrm>
            <a:off x="8099748" y="5559426"/>
            <a:ext cx="3786994" cy="635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Route/</a:t>
            </a:r>
            <a:r>
              <a:rPr lang="en-US" dirty="0" err="1"/>
              <a:t>web.php</a:t>
            </a:r>
            <a:endParaRPr lang="th-T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429841-1D00-499A-8146-6C2680FD2CCF}"/>
              </a:ext>
            </a:extLst>
          </p:cNvPr>
          <p:cNvSpPr/>
          <p:nvPr/>
        </p:nvSpPr>
        <p:spPr>
          <a:xfrm>
            <a:off x="9667875" y="3429000"/>
            <a:ext cx="2163926" cy="3333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E40F5-3A22-437E-A461-AA7B74284CAA}"/>
              </a:ext>
            </a:extLst>
          </p:cNvPr>
          <p:cNvSpPr/>
          <p:nvPr/>
        </p:nvSpPr>
        <p:spPr>
          <a:xfrm>
            <a:off x="9667875" y="3135312"/>
            <a:ext cx="2163926" cy="3333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6E0532-1806-49DA-BB8C-9A06B50B647E}"/>
              </a:ext>
            </a:extLst>
          </p:cNvPr>
          <p:cNvSpPr/>
          <p:nvPr/>
        </p:nvSpPr>
        <p:spPr>
          <a:xfrm>
            <a:off x="3947353" y="5014006"/>
            <a:ext cx="4030766" cy="141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Basic report template</a:t>
            </a:r>
          </a:p>
          <a:p>
            <a:pPr algn="ctr"/>
            <a:r>
              <a:rPr lang="en-US" sz="2000" dirty="0"/>
              <a:t>View = /basic-report</a:t>
            </a:r>
          </a:p>
          <a:p>
            <a:pPr algn="ctr"/>
            <a:r>
              <a:rPr lang="en-US" sz="2000" dirty="0"/>
              <a:t>Route : return view(‘main’)</a:t>
            </a:r>
            <a:endParaRPr lang="th-TH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96338-D66B-4A86-8750-1C3CAD4E8C3A}"/>
              </a:ext>
            </a:extLst>
          </p:cNvPr>
          <p:cNvSpPr/>
          <p:nvPr/>
        </p:nvSpPr>
        <p:spPr>
          <a:xfrm>
            <a:off x="9496425" y="1230515"/>
            <a:ext cx="2163926" cy="3333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F00FC0F-3373-4316-9BAA-EAB980054F2B}"/>
              </a:ext>
            </a:extLst>
          </p:cNvPr>
          <p:cNvSpPr/>
          <p:nvPr/>
        </p:nvSpPr>
        <p:spPr>
          <a:xfrm>
            <a:off x="9496425" y="1834744"/>
            <a:ext cx="2209800" cy="333375"/>
          </a:xfrm>
          <a:prstGeom prst="wedgeRectCallout">
            <a:avLst>
              <a:gd name="adj1" fmla="val -20833"/>
              <a:gd name="adj2" fmla="val -111786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Don’t forget to add controller</a:t>
            </a:r>
            <a:endParaRPr lang="th-TH" sz="16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026FC04-7CCD-4A61-806C-4F2FD8BD4D6A}"/>
              </a:ext>
            </a:extLst>
          </p:cNvPr>
          <p:cNvSpPr/>
          <p:nvPr/>
        </p:nvSpPr>
        <p:spPr>
          <a:xfrm>
            <a:off x="9622001" y="3965170"/>
            <a:ext cx="2209800" cy="333375"/>
          </a:xfrm>
          <a:prstGeom prst="wedgeRectCallout">
            <a:avLst>
              <a:gd name="adj1" fmla="val -20833"/>
              <a:gd name="adj2" fmla="val -111786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Basic Report</a:t>
            </a:r>
            <a:endParaRPr lang="th-TH" sz="16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EE878622-E30D-405D-8E06-C496979E7720}"/>
              </a:ext>
            </a:extLst>
          </p:cNvPr>
          <p:cNvSpPr/>
          <p:nvPr/>
        </p:nvSpPr>
        <p:spPr>
          <a:xfrm>
            <a:off x="9622001" y="2648322"/>
            <a:ext cx="2209800" cy="333375"/>
          </a:xfrm>
          <a:prstGeom prst="wedgeRectCallout">
            <a:avLst>
              <a:gd name="adj1" fmla="val -20402"/>
              <a:gd name="adj2" fmla="val 88214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 | get and post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76001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- TH Sarabun New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45E492896E94A981C17A278F4C0F2" ma:contentTypeVersion="21" ma:contentTypeDescription="Create a new document." ma:contentTypeScope="" ma:versionID="43c1c60fb330af675ea3f2d8a1f5c7b0">
  <xsd:schema xmlns:xsd="http://www.w3.org/2001/XMLSchema" xmlns:xs="http://www.w3.org/2001/XMLSchema" xmlns:p="http://schemas.microsoft.com/office/2006/metadata/properties" xmlns:ns1="http://schemas.microsoft.com/sharepoint/v3" xmlns:ns2="785eae5e-89ee-419c-837e-b8d7c0d7855a" xmlns:ns3="be22cc0a-d5da-4934-92c5-c02d29e043a7" targetNamespace="http://schemas.microsoft.com/office/2006/metadata/properties" ma:root="true" ma:fieldsID="6f473470b6f405b91e1273489272ad76" ns1:_="" ns2:_="" ns3:_="">
    <xsd:import namespace="http://schemas.microsoft.com/sharepoint/v3"/>
    <xsd:import namespace="785eae5e-89ee-419c-837e-b8d7c0d7855a"/>
    <xsd:import namespace="be22cc0a-d5da-4934-92c5-c02d29e043a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Vote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3:SubmitInDueDat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9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0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1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2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3" nillable="true" ma:displayName="Number of Likes" ma:internalName="LikesCount">
      <xsd:simpleType>
        <xsd:restriction base="dms:Unknown"/>
      </xsd:simpleType>
    </xsd:element>
    <xsd:element name="LikedBy" ma:index="24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eae5e-89ee-419c-837e-b8d7c0d785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2cc0a-d5da-4934-92c5-c02d29e04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Vote" ma:index="18" nillable="true" ma:displayName="Vote" ma:format="Dropdown" ma:list="UserInfo" ma:SharePointGroup="0" ma:internalName="Vot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ubmitInDueDate" ma:index="25" nillable="true" ma:displayName="Submit In Due Date" ma:default="1" ma:description="ใครแก้นอกจากพี่แอนขอให้ขี้แตก ลงชื่อ โอ๊ต พิมพ์เอง" ma:format="Dropdown" ma:internalName="SubmitInDueDate">
      <xsd:simpleType>
        <xsd:restriction base="dms:Boolean"/>
      </xsd:simpleType>
    </xsd:element>
    <xsd:element name="MediaServiceDateTaken" ma:index="2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Ratings xmlns="http://schemas.microsoft.com/sharepoint/v3" xsi:nil="true"/>
    <SubmitInDueDate xmlns="be22cc0a-d5da-4934-92c5-c02d29e043a7">true</SubmitInDueDate>
    <LikedBy xmlns="http://schemas.microsoft.com/sharepoint/v3">
      <UserInfo>
        <DisplayName/>
        <AccountId xsi:nil="true"/>
        <AccountType/>
      </UserInfo>
    </LikedBy>
    <Vote xmlns="be22cc0a-d5da-4934-92c5-c02d29e043a7">
      <UserInfo>
        <DisplayName/>
        <AccountId xsi:nil="true"/>
        <AccountType/>
      </UserInfo>
    </Vote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89E449B3-6C8B-4522-80F1-28FC71230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85eae5e-89ee-419c-837e-b8d7c0d7855a"/>
    <ds:schemaRef ds:uri="be22cc0a-d5da-4934-92c5-c02d29e043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F26076-C536-4FC7-8ACC-8EE8CE955E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C8968-B2D2-4CD0-BE06-9BBA088F4C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be22cc0a-d5da-4934-92c5-c02d29e043a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5150</TotalTime>
  <Words>2380</Words>
  <Application>Microsoft Office PowerPoint</Application>
  <PresentationFormat>Widescreen</PresentationFormat>
  <Paragraphs>337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How to Develop first Laravel WISS – Web Interactive Self-Service  Aisin Asia Pacific</vt:lpstr>
      <vt:lpstr>1. Create Project</vt:lpstr>
      <vt:lpstr>Code ตัวอย่าง | Main Controller</vt:lpstr>
      <vt:lpstr>Routes | web.php</vt:lpstr>
      <vt:lpstr>Theme SB</vt:lpstr>
      <vt:lpstr>Sample View | Main.blade.php</vt:lpstr>
      <vt:lpstr>Run service | php artisan serve</vt:lpstr>
      <vt:lpstr>Sample web</vt:lpstr>
      <vt:lpstr>Sample web</vt:lpstr>
      <vt:lpstr>Adjust Navigation Bar</vt:lpstr>
      <vt:lpstr>Header, Footer, Nav Bar, Slide Bar</vt:lpstr>
      <vt:lpstr>Login, register and forget password</vt:lpstr>
      <vt:lpstr>Chart and Table</vt:lpstr>
      <vt:lpstr>Sample</vt:lpstr>
      <vt:lpstr>Sample Component</vt:lpstr>
      <vt:lpstr>Dashboard</vt:lpstr>
      <vt:lpstr>MVC</vt:lpstr>
      <vt:lpstr>PowerPoint Presentation</vt:lpstr>
      <vt:lpstr>1. How to clone git</vt:lpstr>
      <vt:lpstr>Git Hub : add Collaborators</vt:lpstr>
      <vt:lpstr>PowerPoint Presentation</vt:lpstr>
      <vt:lpstr>Web api on Laravel ตัวอย่าง web api ที่ deploy</vt:lpstr>
      <vt:lpstr>http://10.100.1.94:8080/wissdemo01/public/interface-sap-po</vt:lpstr>
      <vt:lpstr>Steps ในการเขียน web api Laravel call sql server store procedure</vt:lpstr>
      <vt:lpstr>ตัวอย่าง code web api ที่เขียนใน controller</vt:lpstr>
      <vt:lpstr>ตัวอย่าง code web api ที่เขียนใน controller ที่เขียนใน route: api.php</vt:lpstr>
      <vt:lpstr>วิธีการนำ Git มาใช้งาน และเขียน web api บน Laravel</vt:lpstr>
      <vt:lpstr>1. How to clone git</vt:lpstr>
      <vt:lpstr>.env</vt:lpstr>
      <vt:lpstr>PowerPoint Presentation</vt:lpstr>
      <vt:lpstr>Actions Handled by resource controller</vt:lpstr>
      <vt:lpstr>Connect SQL server</vt:lpstr>
      <vt:lpstr>PowerPoint Presentation</vt:lpstr>
      <vt:lpstr>How to develop Store Procedure</vt:lpstr>
      <vt:lpstr>How to develop Store Procedure</vt:lpstr>
      <vt:lpstr>Capture image</vt:lpstr>
      <vt:lpstr>Sample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เอกสารประกอบ</dc:title>
  <dc:creator>Traitet Thepbandansuk</dc:creator>
  <cp:lastModifiedBy>TRAITET THEPBANDANSUK/AIAP</cp:lastModifiedBy>
  <cp:revision>67</cp:revision>
  <dcterms:created xsi:type="dcterms:W3CDTF">2021-09-21T17:49:01Z</dcterms:created>
  <dcterms:modified xsi:type="dcterms:W3CDTF">2022-07-27T07:05:31Z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0x0101003ED45E492896E94A981C17A278F4C0F2</vt:lpwstr>
  </property>
</Properties>
</file>